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5" r:id="rId2"/>
    <p:sldId id="264" r:id="rId3"/>
    <p:sldId id="266" r:id="rId4"/>
    <p:sldId id="267" r:id="rId5"/>
    <p:sldId id="269" r:id="rId6"/>
    <p:sldId id="268" r:id="rId7"/>
    <p:sldId id="270" r:id="rId8"/>
    <p:sldId id="271" r:id="rId9"/>
    <p:sldId id="272" r:id="rId10"/>
    <p:sldId id="274" r:id="rId11"/>
    <p:sldId id="276" r:id="rId12"/>
    <p:sldId id="275" r:id="rId13"/>
    <p:sldId id="277" r:id="rId14"/>
    <p:sldId id="278" r:id="rId15"/>
    <p:sldId id="273" r:id="rId16"/>
    <p:sldId id="279" r:id="rId17"/>
    <p:sldId id="281" r:id="rId18"/>
    <p:sldId id="282" r:id="rId19"/>
    <p:sldId id="283" r:id="rId20"/>
    <p:sldId id="284" r:id="rId21"/>
    <p:sldId id="288" r:id="rId22"/>
    <p:sldId id="285" r:id="rId23"/>
    <p:sldId id="286" r:id="rId24"/>
    <p:sldId id="287" r:id="rId25"/>
    <p:sldId id="290" r:id="rId26"/>
    <p:sldId id="289"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BFC2"/>
    <a:srgbClr val="ED1A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30"/>
    <p:restoredTop sz="94718"/>
  </p:normalViewPr>
  <p:slideViewPr>
    <p:cSldViewPr snapToGrid="0" snapToObjects="1">
      <p:cViewPr varScale="1">
        <p:scale>
          <a:sx n="115" d="100"/>
          <a:sy n="115" d="100"/>
        </p:scale>
        <p:origin x="81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 y="365126"/>
            <a:ext cx="7368209" cy="504000"/>
          </a:xfrm>
          <a:solidFill>
            <a:srgbClr val="3ABFC2"/>
          </a:solidFill>
        </p:spPr>
        <p:txBody>
          <a:bodyPr lIns="792000" tIns="144000" anchor="ctr" anchorCtr="0">
            <a:noAutofit/>
          </a:bodyPr>
          <a:lstStyle>
            <a:lvl1pPr>
              <a:defRPr sz="3000" b="1" i="0">
                <a:solidFill>
                  <a:schemeClr val="bg1"/>
                </a:solidFill>
                <a:latin typeface="Galano Classic" charset="0"/>
                <a:ea typeface="Galano Classic" charset="0"/>
                <a:cs typeface="Galano Classic" charset="0"/>
              </a:defRPr>
            </a:lvl1pPr>
          </a:lstStyle>
          <a:p>
            <a:r>
              <a:rPr lang="fr-FR" dirty="0" smtClean="0"/>
              <a:t>CLIQUEZ ET MODIFIEZ LE TITRE</a:t>
            </a:r>
            <a:endParaRPr lang="fr-FR" dirty="0"/>
          </a:p>
        </p:txBody>
      </p:sp>
      <p:sp>
        <p:nvSpPr>
          <p:cNvPr id="3" name="Espace réservé du contenu 2"/>
          <p:cNvSpPr>
            <a:spLocks noGrp="1"/>
          </p:cNvSpPr>
          <p:nvPr>
            <p:ph idx="1" hasCustomPrompt="1"/>
          </p:nvPr>
        </p:nvSpPr>
        <p:spPr>
          <a:xfrm>
            <a:off x="838200" y="1825625"/>
            <a:ext cx="10515600" cy="3488497"/>
          </a:xfrm>
        </p:spPr>
        <p:txBody>
          <a:bodyPr/>
          <a:lstStyle>
            <a:lvl1pPr marL="0" indent="0">
              <a:buNone/>
              <a:defRPr sz="2500" b="1" i="0">
                <a:solidFill>
                  <a:srgbClr val="3ABFC2"/>
                </a:solidFill>
                <a:latin typeface="Galano Classic" charset="0"/>
                <a:ea typeface="Galano Classic" charset="0"/>
                <a:cs typeface="Galano Classic" charset="0"/>
              </a:defRPr>
            </a:lvl1pPr>
            <a:lvl2pPr marL="457200" indent="0">
              <a:buClr>
                <a:srgbClr val="ED1A3B"/>
              </a:buClr>
              <a:buSzPct val="150000"/>
              <a:buNone/>
              <a:defRPr b="0" i="0">
                <a:solidFill>
                  <a:srgbClr val="3ABFC2"/>
                </a:solidFill>
                <a:latin typeface="Lato Medium" charset="0"/>
                <a:ea typeface="Lato Medium" charset="0"/>
                <a:cs typeface="Lato Medium" charset="0"/>
              </a:defRPr>
            </a:lvl2pPr>
            <a:lvl3pPr>
              <a:buClr>
                <a:srgbClr val="ED1A3B"/>
              </a:buClr>
              <a:buSzPct val="150000"/>
              <a:defRPr b="0" i="0">
                <a:solidFill>
                  <a:srgbClr val="3ABFC2"/>
                </a:solidFill>
                <a:latin typeface="Lato Medium" charset="0"/>
                <a:ea typeface="Lato Medium" charset="0"/>
                <a:cs typeface="Lato Medium" charset="0"/>
              </a:defRPr>
            </a:lvl3pPr>
            <a:lvl4pPr>
              <a:defRPr b="0" i="0">
                <a:solidFill>
                  <a:schemeClr val="tx1">
                    <a:lumMod val="50000"/>
                    <a:lumOff val="50000"/>
                  </a:schemeClr>
                </a:solidFill>
                <a:latin typeface="Lato Medium" charset="0"/>
                <a:ea typeface="Lato Medium" charset="0"/>
                <a:cs typeface="Lato Medium" charset="0"/>
              </a:defRPr>
            </a:lvl4pPr>
            <a:lvl5pPr>
              <a:defRPr b="0" i="1">
                <a:solidFill>
                  <a:schemeClr val="tx1">
                    <a:lumMod val="50000"/>
                    <a:lumOff val="50000"/>
                  </a:schemeClr>
                </a:solidFill>
                <a:latin typeface="Lato Medium" charset="0"/>
                <a:ea typeface="Lato Medium" charset="0"/>
                <a:cs typeface="Lato Medium" charset="0"/>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213951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3697375-100C-6142-A9D0-3B4D2B75DB50}" type="datetimeFigureOut">
              <a:rPr lang="fr-FR" smtClean="0"/>
              <a:t>27/06/2019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5FC028E-1251-564C-BC1D-5CD69B931488}" type="slidenum">
              <a:rPr lang="fr-FR" smtClean="0"/>
              <a:t>‹N°›</a:t>
            </a:fld>
            <a:endParaRPr lang="fr-FR"/>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3697375-100C-6142-A9D0-3B4D2B75DB50}" type="datetimeFigureOut">
              <a:rPr lang="fr-FR" smtClean="0"/>
              <a:t>27/06/2019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5FC028E-1251-564C-BC1D-5CD69B931488}" type="slidenum">
              <a:rPr lang="fr-FR" smtClean="0"/>
              <a:t>‹N°›</a:t>
            </a:fld>
            <a:endParaRPr lang="fr-FR"/>
          </a:p>
        </p:txBody>
      </p:sp>
    </p:spTree>
    <p:extLst>
      <p:ext uri="{BB962C8B-B14F-4D97-AF65-F5344CB8AC3E}">
        <p14:creationId xmlns:p14="http://schemas.microsoft.com/office/powerpoint/2010/main" val="297332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dirty="0" smtClean="0"/>
              <a:t>Cliquez et modifiez le titre</a:t>
            </a:r>
            <a:endParaRPr lang="fr-FR" dirty="0"/>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A3697375-100C-6142-A9D0-3B4D2B75DB50}" type="datetimeFigureOut">
              <a:rPr lang="fr-FR" smtClean="0"/>
              <a:t>27/06/2019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8437605" y="6029153"/>
            <a:ext cx="2743200" cy="767063"/>
          </a:xfrm>
        </p:spPr>
        <p:txBody>
          <a:bodyPr/>
          <a:lstStyle/>
          <a:p>
            <a:fld id="{C5FC028E-1251-564C-BC1D-5CD69B931488}" type="slidenum">
              <a:rPr lang="fr-FR" smtClean="0"/>
              <a:t>‹N°›</a:t>
            </a:fld>
            <a:endParaRPr lang="fr-FR" dirty="0"/>
          </a:p>
        </p:txBody>
      </p:sp>
    </p:spTree>
    <p:extLst>
      <p:ext uri="{BB962C8B-B14F-4D97-AF65-F5344CB8AC3E}">
        <p14:creationId xmlns:p14="http://schemas.microsoft.com/office/powerpoint/2010/main" val="467279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Cliquez et modifiez le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3697375-100C-6142-A9D0-3B4D2B75DB50}" type="datetimeFigureOut">
              <a:rPr lang="fr-FR" smtClean="0"/>
              <a:t>27/06/2019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5FC028E-1251-564C-BC1D-5CD69B931488}" type="slidenum">
              <a:rPr lang="fr-FR" smtClean="0"/>
              <a:t>‹N°›</a:t>
            </a:fld>
            <a:endParaRPr lang="fr-FR"/>
          </a:p>
        </p:txBody>
      </p:sp>
    </p:spTree>
    <p:extLst>
      <p:ext uri="{BB962C8B-B14F-4D97-AF65-F5344CB8AC3E}">
        <p14:creationId xmlns:p14="http://schemas.microsoft.com/office/powerpoint/2010/main" val="99989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A3697375-100C-6142-A9D0-3B4D2B75DB50}" type="datetimeFigureOut">
              <a:rPr lang="fr-FR" smtClean="0"/>
              <a:t>27/06/2019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5FC028E-1251-564C-BC1D-5CD69B931488}" type="slidenum">
              <a:rPr lang="fr-FR" smtClean="0"/>
              <a:t>‹N°›</a:t>
            </a:fld>
            <a:endParaRPr lang="fr-FR"/>
          </a:p>
        </p:txBody>
      </p:sp>
    </p:spTree>
    <p:extLst>
      <p:ext uri="{BB962C8B-B14F-4D97-AF65-F5344CB8AC3E}">
        <p14:creationId xmlns:p14="http://schemas.microsoft.com/office/powerpoint/2010/main" val="11078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Cliquez et modifiez le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A3697375-100C-6142-A9D0-3B4D2B75DB50}" type="datetimeFigureOut">
              <a:rPr lang="fr-FR" smtClean="0"/>
              <a:t>27/06/2019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5FC028E-1251-564C-BC1D-5CD69B931488}" type="slidenum">
              <a:rPr lang="fr-FR" smtClean="0"/>
              <a:t>‹N°›</a:t>
            </a:fld>
            <a:endParaRPr lang="fr-FR"/>
          </a:p>
        </p:txBody>
      </p:sp>
    </p:spTree>
    <p:extLst>
      <p:ext uri="{BB962C8B-B14F-4D97-AF65-F5344CB8AC3E}">
        <p14:creationId xmlns:p14="http://schemas.microsoft.com/office/powerpoint/2010/main" val="84672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A3697375-100C-6142-A9D0-3B4D2B75DB50}" type="datetimeFigureOut">
              <a:rPr lang="fr-FR" smtClean="0"/>
              <a:t>27/06/2019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5FC028E-1251-564C-BC1D-5CD69B931488}" type="slidenum">
              <a:rPr lang="fr-FR" smtClean="0"/>
              <a:t>‹N°›</a:t>
            </a:fld>
            <a:endParaRPr lang="fr-FR"/>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3697375-100C-6142-A9D0-3B4D2B75DB50}" type="datetimeFigureOut">
              <a:rPr lang="fr-FR" smtClean="0"/>
              <a:t>27/06/2019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5FC028E-1251-564C-BC1D-5CD69B931488}" type="slidenum">
              <a:rPr lang="fr-FR" smtClean="0"/>
              <a:t>‹N°›</a:t>
            </a:fld>
            <a:endParaRPr lang="fr-FR"/>
          </a:p>
        </p:txBody>
      </p:sp>
    </p:spTree>
    <p:extLst>
      <p:ext uri="{BB962C8B-B14F-4D97-AF65-F5344CB8AC3E}">
        <p14:creationId xmlns:p14="http://schemas.microsoft.com/office/powerpoint/2010/main" val="3687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Cliquez et modifiez le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3697375-100C-6142-A9D0-3B4D2B75DB50}" type="datetimeFigureOut">
              <a:rPr lang="fr-FR" smtClean="0"/>
              <a:t>27/06/2019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5FC028E-1251-564C-BC1D-5CD69B931488}" type="slidenum">
              <a:rPr lang="fr-FR" smtClean="0"/>
              <a:t>‹N°›</a:t>
            </a:fld>
            <a:endParaRPr lang="fr-FR"/>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Cliquez et modifiez le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3697375-100C-6142-A9D0-3B4D2B75DB50}" type="datetimeFigureOut">
              <a:rPr lang="fr-FR" smtClean="0"/>
              <a:t>27/06/2019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5FC028E-1251-564C-BC1D-5CD69B931488}" type="slidenum">
              <a:rPr lang="fr-FR" smtClean="0"/>
              <a:t>‹N°›</a:t>
            </a:fld>
            <a:endParaRPr lang="fr-FR"/>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697375-100C-6142-A9D0-3B4D2B75DB50}" type="datetimeFigureOut">
              <a:rPr lang="fr-FR" smtClean="0"/>
              <a:t>27/06/2019</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C028E-1251-564C-BC1D-5CD69B931488}" type="slidenum">
              <a:rPr lang="fr-FR" smtClean="0"/>
              <a:t>‹N°›</a:t>
            </a:fld>
            <a:endParaRPr lang="fr-FR"/>
          </a:p>
        </p:txBody>
      </p:sp>
      <p:pic>
        <p:nvPicPr>
          <p:cNvPr id="7" name="Imag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9874" y="6029324"/>
            <a:ext cx="1177293" cy="724949"/>
          </a:xfrm>
          <a:prstGeom prst="rect">
            <a:avLst/>
          </a:prstGeom>
        </p:spPr>
      </p:pic>
      <p:sp>
        <p:nvSpPr>
          <p:cNvPr id="8" name="Ellipse 8"/>
          <p:cNvSpPr/>
          <p:nvPr userDrawn="1"/>
        </p:nvSpPr>
        <p:spPr>
          <a:xfrm>
            <a:off x="5658678" y="5592417"/>
            <a:ext cx="6537632" cy="1273137"/>
          </a:xfrm>
          <a:custGeom>
            <a:avLst/>
            <a:gdLst>
              <a:gd name="connsiteX0" fmla="*/ 0 w 14077949"/>
              <a:gd name="connsiteY0" fmla="*/ 7038975 h 14077949"/>
              <a:gd name="connsiteX1" fmla="*/ 7038975 w 14077949"/>
              <a:gd name="connsiteY1" fmla="*/ 0 h 14077949"/>
              <a:gd name="connsiteX2" fmla="*/ 14077950 w 14077949"/>
              <a:gd name="connsiteY2" fmla="*/ 7038975 h 14077949"/>
              <a:gd name="connsiteX3" fmla="*/ 7038975 w 14077949"/>
              <a:gd name="connsiteY3" fmla="*/ 14077950 h 14077949"/>
              <a:gd name="connsiteX4" fmla="*/ 0 w 14077949"/>
              <a:gd name="connsiteY4" fmla="*/ 7038975 h 14077949"/>
              <a:gd name="connsiteX0" fmla="*/ 0 w 14077950"/>
              <a:gd name="connsiteY0" fmla="*/ 7038975 h 14077950"/>
              <a:gd name="connsiteX1" fmla="*/ 7038975 w 14077950"/>
              <a:gd name="connsiteY1" fmla="*/ 0 h 14077950"/>
              <a:gd name="connsiteX2" fmla="*/ 14077950 w 14077950"/>
              <a:gd name="connsiteY2" fmla="*/ 7038975 h 14077950"/>
              <a:gd name="connsiteX3" fmla="*/ 7038975 w 14077950"/>
              <a:gd name="connsiteY3" fmla="*/ 14077950 h 14077950"/>
              <a:gd name="connsiteX4" fmla="*/ 0 w 14077950"/>
              <a:gd name="connsiteY4" fmla="*/ 7038975 h 14077950"/>
              <a:gd name="connsiteX0" fmla="*/ 0 w 14077950"/>
              <a:gd name="connsiteY0" fmla="*/ 7038975 h 14077950"/>
              <a:gd name="connsiteX1" fmla="*/ 7038975 w 14077950"/>
              <a:gd name="connsiteY1" fmla="*/ 0 h 14077950"/>
              <a:gd name="connsiteX2" fmla="*/ 14077950 w 14077950"/>
              <a:gd name="connsiteY2" fmla="*/ 7038975 h 14077950"/>
              <a:gd name="connsiteX3" fmla="*/ 7038975 w 14077950"/>
              <a:gd name="connsiteY3" fmla="*/ 14077950 h 14077950"/>
              <a:gd name="connsiteX4" fmla="*/ 0 w 14077950"/>
              <a:gd name="connsiteY4" fmla="*/ 7038975 h 14077950"/>
              <a:gd name="connsiteX0" fmla="*/ 0 w 14077950"/>
              <a:gd name="connsiteY0" fmla="*/ 7038975 h 14077950"/>
              <a:gd name="connsiteX1" fmla="*/ 7038975 w 14077950"/>
              <a:gd name="connsiteY1" fmla="*/ 0 h 14077950"/>
              <a:gd name="connsiteX2" fmla="*/ 14077950 w 14077950"/>
              <a:gd name="connsiteY2" fmla="*/ 7038975 h 14077950"/>
              <a:gd name="connsiteX3" fmla="*/ 7038975 w 14077950"/>
              <a:gd name="connsiteY3" fmla="*/ 14077950 h 14077950"/>
              <a:gd name="connsiteX4" fmla="*/ 0 w 14077950"/>
              <a:gd name="connsiteY4" fmla="*/ 7038975 h 14077950"/>
              <a:gd name="connsiteX0" fmla="*/ 0 w 14273618"/>
              <a:gd name="connsiteY0" fmla="*/ 7038975 h 7918846"/>
              <a:gd name="connsiteX1" fmla="*/ 7038975 w 14273618"/>
              <a:gd name="connsiteY1" fmla="*/ 0 h 7918846"/>
              <a:gd name="connsiteX2" fmla="*/ 14077950 w 14273618"/>
              <a:gd name="connsiteY2" fmla="*/ 7038975 h 7918846"/>
              <a:gd name="connsiteX3" fmla="*/ 0 w 14273618"/>
              <a:gd name="connsiteY3" fmla="*/ 7038975 h 7918846"/>
              <a:gd name="connsiteX0" fmla="*/ 0 w 14273618"/>
              <a:gd name="connsiteY0" fmla="*/ 7038975 h 7918846"/>
              <a:gd name="connsiteX1" fmla="*/ 7038975 w 14273618"/>
              <a:gd name="connsiteY1" fmla="*/ 0 h 7918846"/>
              <a:gd name="connsiteX2" fmla="*/ 14077950 w 14273618"/>
              <a:gd name="connsiteY2" fmla="*/ 7038975 h 7918846"/>
              <a:gd name="connsiteX3" fmla="*/ 0 w 14273618"/>
              <a:gd name="connsiteY3" fmla="*/ 7038975 h 7918846"/>
              <a:gd name="connsiteX0" fmla="*/ 0 w 9489398"/>
              <a:gd name="connsiteY0" fmla="*/ 7038975 h 8074645"/>
              <a:gd name="connsiteX1" fmla="*/ 7038975 w 9489398"/>
              <a:gd name="connsiteY1" fmla="*/ 0 h 8074645"/>
              <a:gd name="connsiteX2" fmla="*/ 8134350 w 9489398"/>
              <a:gd name="connsiteY2" fmla="*/ 7324725 h 8074645"/>
              <a:gd name="connsiteX3" fmla="*/ 0 w 9489398"/>
              <a:gd name="connsiteY3" fmla="*/ 7038975 h 8074645"/>
              <a:gd name="connsiteX0" fmla="*/ 0 w 8939984"/>
              <a:gd name="connsiteY0" fmla="*/ 7038975 h 8074645"/>
              <a:gd name="connsiteX1" fmla="*/ 7038975 w 8939984"/>
              <a:gd name="connsiteY1" fmla="*/ 0 h 8074645"/>
              <a:gd name="connsiteX2" fmla="*/ 8134350 w 8939984"/>
              <a:gd name="connsiteY2" fmla="*/ 7324725 h 8074645"/>
              <a:gd name="connsiteX3" fmla="*/ 0 w 8939984"/>
              <a:gd name="connsiteY3" fmla="*/ 7038975 h 8074645"/>
              <a:gd name="connsiteX0" fmla="*/ 0 w 8134350"/>
              <a:gd name="connsiteY0" fmla="*/ 7038975 h 8074645"/>
              <a:gd name="connsiteX1" fmla="*/ 7038975 w 8134350"/>
              <a:gd name="connsiteY1" fmla="*/ 0 h 8074645"/>
              <a:gd name="connsiteX2" fmla="*/ 8134350 w 8134350"/>
              <a:gd name="connsiteY2" fmla="*/ 7324725 h 8074645"/>
              <a:gd name="connsiteX3" fmla="*/ 0 w 8134350"/>
              <a:gd name="connsiteY3" fmla="*/ 7038975 h 8074645"/>
              <a:gd name="connsiteX0" fmla="*/ 0 w 8134350"/>
              <a:gd name="connsiteY0" fmla="*/ 7038975 h 7578910"/>
              <a:gd name="connsiteX1" fmla="*/ 7038975 w 8134350"/>
              <a:gd name="connsiteY1" fmla="*/ 0 h 7578910"/>
              <a:gd name="connsiteX2" fmla="*/ 8134350 w 8134350"/>
              <a:gd name="connsiteY2" fmla="*/ 7324725 h 7578910"/>
              <a:gd name="connsiteX3" fmla="*/ 0 w 8134350"/>
              <a:gd name="connsiteY3" fmla="*/ 7038975 h 7578910"/>
              <a:gd name="connsiteX0" fmla="*/ 0 w 8134350"/>
              <a:gd name="connsiteY0" fmla="*/ 7038975 h 7324725"/>
              <a:gd name="connsiteX1" fmla="*/ 7038975 w 8134350"/>
              <a:gd name="connsiteY1" fmla="*/ 0 h 7324725"/>
              <a:gd name="connsiteX2" fmla="*/ 8134350 w 8134350"/>
              <a:gd name="connsiteY2" fmla="*/ 7324725 h 7324725"/>
              <a:gd name="connsiteX3" fmla="*/ 0 w 8134350"/>
              <a:gd name="connsiteY3" fmla="*/ 7038975 h 7324725"/>
              <a:gd name="connsiteX0" fmla="*/ 0 w 7105650"/>
              <a:gd name="connsiteY0" fmla="*/ 7038975 h 7109354"/>
              <a:gd name="connsiteX1" fmla="*/ 7038975 w 7105650"/>
              <a:gd name="connsiteY1" fmla="*/ 0 h 7109354"/>
              <a:gd name="connsiteX2" fmla="*/ 7105650 w 7105650"/>
              <a:gd name="connsiteY2" fmla="*/ 6996112 h 7109354"/>
              <a:gd name="connsiteX3" fmla="*/ 0 w 7105650"/>
              <a:gd name="connsiteY3" fmla="*/ 7038975 h 7109354"/>
              <a:gd name="connsiteX0" fmla="*/ 0 w 7146328"/>
              <a:gd name="connsiteY0" fmla="*/ 7038975 h 7109354"/>
              <a:gd name="connsiteX1" fmla="*/ 7038975 w 7146328"/>
              <a:gd name="connsiteY1" fmla="*/ 0 h 7109354"/>
              <a:gd name="connsiteX2" fmla="*/ 7105650 w 7146328"/>
              <a:gd name="connsiteY2" fmla="*/ 6996112 h 7109354"/>
              <a:gd name="connsiteX3" fmla="*/ 0 w 7146328"/>
              <a:gd name="connsiteY3" fmla="*/ 7038975 h 7109354"/>
              <a:gd name="connsiteX0" fmla="*/ 0 w 7146328"/>
              <a:gd name="connsiteY0" fmla="*/ 7038975 h 7189828"/>
              <a:gd name="connsiteX1" fmla="*/ 7038975 w 7146328"/>
              <a:gd name="connsiteY1" fmla="*/ 0 h 7189828"/>
              <a:gd name="connsiteX2" fmla="*/ 7105650 w 7146328"/>
              <a:gd name="connsiteY2" fmla="*/ 6996112 h 7189828"/>
              <a:gd name="connsiteX3" fmla="*/ 0 w 7146328"/>
              <a:gd name="connsiteY3" fmla="*/ 7038975 h 7189828"/>
              <a:gd name="connsiteX0" fmla="*/ 0 w 7144342"/>
              <a:gd name="connsiteY0" fmla="*/ 7038975 h 7189828"/>
              <a:gd name="connsiteX1" fmla="*/ 7038975 w 7144342"/>
              <a:gd name="connsiteY1" fmla="*/ 0 h 7189828"/>
              <a:gd name="connsiteX2" fmla="*/ 7105650 w 7144342"/>
              <a:gd name="connsiteY2" fmla="*/ 6996112 h 7189828"/>
              <a:gd name="connsiteX3" fmla="*/ 0 w 7144342"/>
              <a:gd name="connsiteY3" fmla="*/ 7038975 h 7189828"/>
              <a:gd name="connsiteX0" fmla="*/ 0 w 7105650"/>
              <a:gd name="connsiteY0" fmla="*/ 7038975 h 7189828"/>
              <a:gd name="connsiteX1" fmla="*/ 7038975 w 7105650"/>
              <a:gd name="connsiteY1" fmla="*/ 0 h 7189828"/>
              <a:gd name="connsiteX2" fmla="*/ 7105650 w 7105650"/>
              <a:gd name="connsiteY2" fmla="*/ 6996112 h 7189828"/>
              <a:gd name="connsiteX3" fmla="*/ 0 w 7105650"/>
              <a:gd name="connsiteY3" fmla="*/ 7038975 h 7189828"/>
              <a:gd name="connsiteX0" fmla="*/ 0 w 7105650"/>
              <a:gd name="connsiteY0" fmla="*/ 7038975 h 7169698"/>
              <a:gd name="connsiteX1" fmla="*/ 7038975 w 7105650"/>
              <a:gd name="connsiteY1" fmla="*/ 0 h 7169698"/>
              <a:gd name="connsiteX2" fmla="*/ 7105650 w 7105650"/>
              <a:gd name="connsiteY2" fmla="*/ 6996112 h 7169698"/>
              <a:gd name="connsiteX3" fmla="*/ 0 w 7105650"/>
              <a:gd name="connsiteY3" fmla="*/ 7038975 h 7169698"/>
              <a:gd name="connsiteX0" fmla="*/ 0 w 7105650"/>
              <a:gd name="connsiteY0" fmla="*/ 7038975 h 7057668"/>
              <a:gd name="connsiteX1" fmla="*/ 7038975 w 7105650"/>
              <a:gd name="connsiteY1" fmla="*/ 0 h 7057668"/>
              <a:gd name="connsiteX2" fmla="*/ 7105650 w 7105650"/>
              <a:gd name="connsiteY2" fmla="*/ 6996112 h 7057668"/>
              <a:gd name="connsiteX3" fmla="*/ 0 w 7105650"/>
              <a:gd name="connsiteY3" fmla="*/ 7038975 h 7057668"/>
              <a:gd name="connsiteX0" fmla="*/ 0 w 7105650"/>
              <a:gd name="connsiteY0" fmla="*/ 7038975 h 7057668"/>
              <a:gd name="connsiteX1" fmla="*/ 7038975 w 7105650"/>
              <a:gd name="connsiteY1" fmla="*/ 0 h 7057668"/>
              <a:gd name="connsiteX2" fmla="*/ 7105650 w 7105650"/>
              <a:gd name="connsiteY2" fmla="*/ 6996112 h 7057668"/>
              <a:gd name="connsiteX3" fmla="*/ 0 w 7105650"/>
              <a:gd name="connsiteY3" fmla="*/ 7038975 h 7057668"/>
              <a:gd name="connsiteX0" fmla="*/ 107861 w 7213511"/>
              <a:gd name="connsiteY0" fmla="*/ 7433879 h 7452572"/>
              <a:gd name="connsiteX1" fmla="*/ 3211478 w 7213511"/>
              <a:gd name="connsiteY1" fmla="*/ 1575984 h 7452572"/>
              <a:gd name="connsiteX2" fmla="*/ 7146836 w 7213511"/>
              <a:gd name="connsiteY2" fmla="*/ 394904 h 7452572"/>
              <a:gd name="connsiteX3" fmla="*/ 7213511 w 7213511"/>
              <a:gd name="connsiteY3" fmla="*/ 7391016 h 7452572"/>
              <a:gd name="connsiteX4" fmla="*/ 107861 w 7213511"/>
              <a:gd name="connsiteY4" fmla="*/ 7433879 h 7452572"/>
              <a:gd name="connsiteX0" fmla="*/ 107861 w 7722845"/>
              <a:gd name="connsiteY0" fmla="*/ 7046683 h 7065376"/>
              <a:gd name="connsiteX1" fmla="*/ 3211478 w 7722845"/>
              <a:gd name="connsiteY1" fmla="*/ 1188788 h 7065376"/>
              <a:gd name="connsiteX2" fmla="*/ 7146836 w 7722845"/>
              <a:gd name="connsiteY2" fmla="*/ 7708 h 7065376"/>
              <a:gd name="connsiteX3" fmla="*/ 7154111 w 7722845"/>
              <a:gd name="connsiteY3" fmla="*/ 1404839 h 7065376"/>
              <a:gd name="connsiteX4" fmla="*/ 7213511 w 7722845"/>
              <a:gd name="connsiteY4" fmla="*/ 7003820 h 7065376"/>
              <a:gd name="connsiteX5" fmla="*/ 107861 w 7722845"/>
              <a:gd name="connsiteY5" fmla="*/ 7046683 h 7065376"/>
              <a:gd name="connsiteX0" fmla="*/ 105265 w 7435704"/>
              <a:gd name="connsiteY0" fmla="*/ 7046683 h 7046897"/>
              <a:gd name="connsiteX1" fmla="*/ 3208882 w 7435704"/>
              <a:gd name="connsiteY1" fmla="*/ 1188788 h 7046897"/>
              <a:gd name="connsiteX2" fmla="*/ 7144240 w 7435704"/>
              <a:gd name="connsiteY2" fmla="*/ 7708 h 7046897"/>
              <a:gd name="connsiteX3" fmla="*/ 7151515 w 7435704"/>
              <a:gd name="connsiteY3" fmla="*/ 1404839 h 7046897"/>
              <a:gd name="connsiteX4" fmla="*/ 105265 w 7435704"/>
              <a:gd name="connsiteY4" fmla="*/ 7046683 h 7046897"/>
              <a:gd name="connsiteX0" fmla="*/ 3942634 w 4226823"/>
              <a:gd name="connsiteY0" fmla="*/ 1398095 h 1482246"/>
              <a:gd name="connsiteX1" fmla="*/ 1 w 4226823"/>
              <a:gd name="connsiteY1" fmla="*/ 1182044 h 1482246"/>
              <a:gd name="connsiteX2" fmla="*/ 3935359 w 4226823"/>
              <a:gd name="connsiteY2" fmla="*/ 964 h 1482246"/>
              <a:gd name="connsiteX3" fmla="*/ 3942634 w 4226823"/>
              <a:gd name="connsiteY3" fmla="*/ 1398095 h 1482246"/>
              <a:gd name="connsiteX0" fmla="*/ 3942634 w 3943036"/>
              <a:gd name="connsiteY0" fmla="*/ 1398095 h 1482247"/>
              <a:gd name="connsiteX1" fmla="*/ 1 w 3943036"/>
              <a:gd name="connsiteY1" fmla="*/ 1182044 h 1482247"/>
              <a:gd name="connsiteX2" fmla="*/ 3935359 w 3943036"/>
              <a:gd name="connsiteY2" fmla="*/ 964 h 1482247"/>
              <a:gd name="connsiteX3" fmla="*/ 3942634 w 3943036"/>
              <a:gd name="connsiteY3" fmla="*/ 1398095 h 1482247"/>
              <a:gd name="connsiteX0" fmla="*/ 3942634 w 3943036"/>
              <a:gd name="connsiteY0" fmla="*/ 1398095 h 1398095"/>
              <a:gd name="connsiteX1" fmla="*/ 1 w 3943036"/>
              <a:gd name="connsiteY1" fmla="*/ 1182044 h 1398095"/>
              <a:gd name="connsiteX2" fmla="*/ 3935359 w 3943036"/>
              <a:gd name="connsiteY2" fmla="*/ 964 h 1398095"/>
              <a:gd name="connsiteX3" fmla="*/ 3942634 w 3943036"/>
              <a:gd name="connsiteY3" fmla="*/ 1398095 h 1398095"/>
              <a:gd name="connsiteX0" fmla="*/ 4105981 w 4106383"/>
              <a:gd name="connsiteY0" fmla="*/ 1397907 h 1493416"/>
              <a:gd name="connsiteX1" fmla="*/ 0 w 4106383"/>
              <a:gd name="connsiteY1" fmla="*/ 1426715 h 1493416"/>
              <a:gd name="connsiteX2" fmla="*/ 4098706 w 4106383"/>
              <a:gd name="connsiteY2" fmla="*/ 776 h 1493416"/>
              <a:gd name="connsiteX3" fmla="*/ 4105981 w 4106383"/>
              <a:gd name="connsiteY3" fmla="*/ 1397907 h 1493416"/>
              <a:gd name="connsiteX0" fmla="*/ 4105981 w 4106383"/>
              <a:gd name="connsiteY0" fmla="*/ 1399376 h 1494885"/>
              <a:gd name="connsiteX1" fmla="*/ 0 w 4106383"/>
              <a:gd name="connsiteY1" fmla="*/ 1428184 h 1494885"/>
              <a:gd name="connsiteX2" fmla="*/ 4098706 w 4106383"/>
              <a:gd name="connsiteY2" fmla="*/ 2245 h 1494885"/>
              <a:gd name="connsiteX3" fmla="*/ 4105981 w 4106383"/>
              <a:gd name="connsiteY3" fmla="*/ 1399376 h 1494885"/>
              <a:gd name="connsiteX0" fmla="*/ 4016882 w 4017284"/>
              <a:gd name="connsiteY0" fmla="*/ 1401342 h 1401342"/>
              <a:gd name="connsiteX1" fmla="*/ 0 w 4017284"/>
              <a:gd name="connsiteY1" fmla="*/ 1214100 h 1401342"/>
              <a:gd name="connsiteX2" fmla="*/ 4009607 w 4017284"/>
              <a:gd name="connsiteY2" fmla="*/ 4211 h 1401342"/>
              <a:gd name="connsiteX3" fmla="*/ 4016882 w 4017284"/>
              <a:gd name="connsiteY3" fmla="*/ 1401342 h 1401342"/>
              <a:gd name="connsiteX0" fmla="*/ 3771860 w 4010530"/>
              <a:gd name="connsiteY0" fmla="*/ 854013 h 1257057"/>
              <a:gd name="connsiteX1" fmla="*/ 0 w 4010530"/>
              <a:gd name="connsiteY1" fmla="*/ 1214100 h 1257057"/>
              <a:gd name="connsiteX2" fmla="*/ 4009607 w 4010530"/>
              <a:gd name="connsiteY2" fmla="*/ 4211 h 1257057"/>
              <a:gd name="connsiteX3" fmla="*/ 3771860 w 4010530"/>
              <a:gd name="connsiteY3" fmla="*/ 854013 h 1257057"/>
              <a:gd name="connsiteX0" fmla="*/ 4061432 w 4061432"/>
              <a:gd name="connsiteY0" fmla="*/ 1314922 h 1314922"/>
              <a:gd name="connsiteX1" fmla="*/ 0 w 4061432"/>
              <a:gd name="connsiteY1" fmla="*/ 1214100 h 1314922"/>
              <a:gd name="connsiteX2" fmla="*/ 4009607 w 4061432"/>
              <a:gd name="connsiteY2" fmla="*/ 4211 h 1314922"/>
              <a:gd name="connsiteX3" fmla="*/ 4061432 w 4061432"/>
              <a:gd name="connsiteY3" fmla="*/ 1314922 h 1314922"/>
              <a:gd name="connsiteX0" fmla="*/ 4061432 w 4061432"/>
              <a:gd name="connsiteY0" fmla="*/ 1314922 h 1366253"/>
              <a:gd name="connsiteX1" fmla="*/ 0 w 4061432"/>
              <a:gd name="connsiteY1" fmla="*/ 1214100 h 1366253"/>
              <a:gd name="connsiteX2" fmla="*/ 4009607 w 4061432"/>
              <a:gd name="connsiteY2" fmla="*/ 4211 h 1366253"/>
              <a:gd name="connsiteX3" fmla="*/ 4061432 w 4061432"/>
              <a:gd name="connsiteY3" fmla="*/ 1314922 h 1366253"/>
              <a:gd name="connsiteX0" fmla="*/ 4061432 w 4130781"/>
              <a:gd name="connsiteY0" fmla="*/ 1314922 h 1366253"/>
              <a:gd name="connsiteX1" fmla="*/ 0 w 4130781"/>
              <a:gd name="connsiteY1" fmla="*/ 1214100 h 1366253"/>
              <a:gd name="connsiteX2" fmla="*/ 4128406 w 4130781"/>
              <a:gd name="connsiteY2" fmla="*/ 4211 h 1366253"/>
              <a:gd name="connsiteX3" fmla="*/ 4061432 w 4130781"/>
              <a:gd name="connsiteY3" fmla="*/ 1314922 h 1366253"/>
              <a:gd name="connsiteX0" fmla="*/ 4128257 w 4134651"/>
              <a:gd name="connsiteY0" fmla="*/ 1343729 h 1382167"/>
              <a:gd name="connsiteX1" fmla="*/ 0 w 4134651"/>
              <a:gd name="connsiteY1" fmla="*/ 1214100 h 1382167"/>
              <a:gd name="connsiteX2" fmla="*/ 4128406 w 4134651"/>
              <a:gd name="connsiteY2" fmla="*/ 4211 h 1382167"/>
              <a:gd name="connsiteX3" fmla="*/ 4128257 w 4134651"/>
              <a:gd name="connsiteY3" fmla="*/ 1343729 h 1382167"/>
              <a:gd name="connsiteX0" fmla="*/ 4128257 w 4134651"/>
              <a:gd name="connsiteY0" fmla="*/ 1341005 h 1379443"/>
              <a:gd name="connsiteX1" fmla="*/ 0 w 4134651"/>
              <a:gd name="connsiteY1" fmla="*/ 1211376 h 1379443"/>
              <a:gd name="connsiteX2" fmla="*/ 4128406 w 4134651"/>
              <a:gd name="connsiteY2" fmla="*/ 1487 h 1379443"/>
              <a:gd name="connsiteX3" fmla="*/ 4128257 w 4134651"/>
              <a:gd name="connsiteY3" fmla="*/ 1341005 h 1379443"/>
              <a:gd name="connsiteX0" fmla="*/ 4128257 w 4128658"/>
              <a:gd name="connsiteY0" fmla="*/ 1384124 h 1422562"/>
              <a:gd name="connsiteX1" fmla="*/ 0 w 4128658"/>
              <a:gd name="connsiteY1" fmla="*/ 1254495 h 1422562"/>
              <a:gd name="connsiteX2" fmla="*/ 4120981 w 4128658"/>
              <a:gd name="connsiteY2" fmla="*/ 1395 h 1422562"/>
              <a:gd name="connsiteX3" fmla="*/ 4128257 w 4128658"/>
              <a:gd name="connsiteY3" fmla="*/ 1384124 h 1422562"/>
              <a:gd name="connsiteX0" fmla="*/ 4128257 w 4128658"/>
              <a:gd name="connsiteY0" fmla="*/ 1443627 h 1482065"/>
              <a:gd name="connsiteX1" fmla="*/ 0 w 4128658"/>
              <a:gd name="connsiteY1" fmla="*/ 1313998 h 1482065"/>
              <a:gd name="connsiteX2" fmla="*/ 4120981 w 4128658"/>
              <a:gd name="connsiteY2" fmla="*/ 60898 h 1482065"/>
              <a:gd name="connsiteX3" fmla="*/ 4128257 w 4128658"/>
              <a:gd name="connsiteY3" fmla="*/ 1443627 h 1482065"/>
              <a:gd name="connsiteX0" fmla="*/ 4217356 w 4217757"/>
              <a:gd name="connsiteY0" fmla="*/ 1432894 h 1646015"/>
              <a:gd name="connsiteX1" fmla="*/ 0 w 4217757"/>
              <a:gd name="connsiteY1" fmla="*/ 1562526 h 1646015"/>
              <a:gd name="connsiteX2" fmla="*/ 4210080 w 4217757"/>
              <a:gd name="connsiteY2" fmla="*/ 50165 h 1646015"/>
              <a:gd name="connsiteX3" fmla="*/ 4217356 w 4217757"/>
              <a:gd name="connsiteY3" fmla="*/ 1432894 h 1646015"/>
              <a:gd name="connsiteX0" fmla="*/ 4217356 w 4217757"/>
              <a:gd name="connsiteY0" fmla="*/ 1465876 h 1678998"/>
              <a:gd name="connsiteX1" fmla="*/ 0 w 4217757"/>
              <a:gd name="connsiteY1" fmla="*/ 1595508 h 1678998"/>
              <a:gd name="connsiteX2" fmla="*/ 4210080 w 4217757"/>
              <a:gd name="connsiteY2" fmla="*/ 83147 h 1678998"/>
              <a:gd name="connsiteX3" fmla="*/ 4217356 w 4217757"/>
              <a:gd name="connsiteY3" fmla="*/ 1465876 h 1678998"/>
              <a:gd name="connsiteX0" fmla="*/ 4217356 w 4223750"/>
              <a:gd name="connsiteY0" fmla="*/ 1871685 h 2084807"/>
              <a:gd name="connsiteX1" fmla="*/ 0 w 4223750"/>
              <a:gd name="connsiteY1" fmla="*/ 2001317 h 2084807"/>
              <a:gd name="connsiteX2" fmla="*/ 4217505 w 4223750"/>
              <a:gd name="connsiteY2" fmla="*/ 56854 h 2084807"/>
              <a:gd name="connsiteX3" fmla="*/ 4217356 w 4223750"/>
              <a:gd name="connsiteY3" fmla="*/ 1871685 h 2084807"/>
              <a:gd name="connsiteX0" fmla="*/ 4150531 w 4156925"/>
              <a:gd name="connsiteY0" fmla="*/ 1912129 h 1916032"/>
              <a:gd name="connsiteX1" fmla="*/ 0 w 4156925"/>
              <a:gd name="connsiteY1" fmla="*/ 1465625 h 1916032"/>
              <a:gd name="connsiteX2" fmla="*/ 4150680 w 4156925"/>
              <a:gd name="connsiteY2" fmla="*/ 97298 h 1916032"/>
              <a:gd name="connsiteX3" fmla="*/ 4150531 w 4156925"/>
              <a:gd name="connsiteY3" fmla="*/ 1912129 h 1916032"/>
              <a:gd name="connsiteX0" fmla="*/ 4150531 w 4156925"/>
              <a:gd name="connsiteY0" fmla="*/ 1866172 h 1870075"/>
              <a:gd name="connsiteX1" fmla="*/ 0 w 4156925"/>
              <a:gd name="connsiteY1" fmla="*/ 1419668 h 1870075"/>
              <a:gd name="connsiteX2" fmla="*/ 4150680 w 4156925"/>
              <a:gd name="connsiteY2" fmla="*/ 51341 h 1870075"/>
              <a:gd name="connsiteX3" fmla="*/ 4150531 w 4156925"/>
              <a:gd name="connsiteY3" fmla="*/ 1866172 h 1870075"/>
              <a:gd name="connsiteX0" fmla="*/ 4150531 w 4156925"/>
              <a:gd name="connsiteY0" fmla="*/ 1866172 h 1868349"/>
              <a:gd name="connsiteX1" fmla="*/ 0 w 4156925"/>
              <a:gd name="connsiteY1" fmla="*/ 1419668 h 1868349"/>
              <a:gd name="connsiteX2" fmla="*/ 4150680 w 4156925"/>
              <a:gd name="connsiteY2" fmla="*/ 51341 h 1868349"/>
              <a:gd name="connsiteX3" fmla="*/ 4150531 w 4156925"/>
              <a:gd name="connsiteY3" fmla="*/ 1866172 h 1868349"/>
              <a:gd name="connsiteX0" fmla="*/ 3808985 w 4151353"/>
              <a:gd name="connsiteY0" fmla="*/ 1290037 h 1419713"/>
              <a:gd name="connsiteX1" fmla="*/ 0 w 4151353"/>
              <a:gd name="connsiteY1" fmla="*/ 1419668 h 1419713"/>
              <a:gd name="connsiteX2" fmla="*/ 4150680 w 4151353"/>
              <a:gd name="connsiteY2" fmla="*/ 51341 h 1419713"/>
              <a:gd name="connsiteX3" fmla="*/ 3808985 w 4151353"/>
              <a:gd name="connsiteY3" fmla="*/ 1290037 h 1419713"/>
              <a:gd name="connsiteX0" fmla="*/ 4039157 w 4152364"/>
              <a:gd name="connsiteY0" fmla="*/ 1434071 h 1448453"/>
              <a:gd name="connsiteX1" fmla="*/ 0 w 4152364"/>
              <a:gd name="connsiteY1" fmla="*/ 1419668 h 1448453"/>
              <a:gd name="connsiteX2" fmla="*/ 4150680 w 4152364"/>
              <a:gd name="connsiteY2" fmla="*/ 51341 h 1448453"/>
              <a:gd name="connsiteX3" fmla="*/ 4039157 w 4152364"/>
              <a:gd name="connsiteY3" fmla="*/ 1434071 h 1448453"/>
              <a:gd name="connsiteX0" fmla="*/ 4039157 w 4045552"/>
              <a:gd name="connsiteY0" fmla="*/ 1227146 h 1241528"/>
              <a:gd name="connsiteX1" fmla="*/ 0 w 4045552"/>
              <a:gd name="connsiteY1" fmla="*/ 1212743 h 1241528"/>
              <a:gd name="connsiteX2" fmla="*/ 4039307 w 4045552"/>
              <a:gd name="connsiteY2" fmla="*/ 60466 h 1241528"/>
              <a:gd name="connsiteX3" fmla="*/ 4039157 w 4045552"/>
              <a:gd name="connsiteY3" fmla="*/ 1227146 h 1241528"/>
              <a:gd name="connsiteX0" fmla="*/ 4039157 w 4052009"/>
              <a:gd name="connsiteY0" fmla="*/ 1227146 h 1241528"/>
              <a:gd name="connsiteX1" fmla="*/ 0 w 4052009"/>
              <a:gd name="connsiteY1" fmla="*/ 1212743 h 1241528"/>
              <a:gd name="connsiteX2" fmla="*/ 4046732 w 4052009"/>
              <a:gd name="connsiteY2" fmla="*/ 60466 h 1241528"/>
              <a:gd name="connsiteX3" fmla="*/ 4039157 w 4052009"/>
              <a:gd name="connsiteY3" fmla="*/ 1227146 h 1241528"/>
              <a:gd name="connsiteX0" fmla="*/ 4039157 w 4052009"/>
              <a:gd name="connsiteY0" fmla="*/ 1227146 h 1241528"/>
              <a:gd name="connsiteX1" fmla="*/ 0 w 4052009"/>
              <a:gd name="connsiteY1" fmla="*/ 1212743 h 1241528"/>
              <a:gd name="connsiteX2" fmla="*/ 4046732 w 4052009"/>
              <a:gd name="connsiteY2" fmla="*/ 60466 h 1241528"/>
              <a:gd name="connsiteX3" fmla="*/ 4039157 w 4052009"/>
              <a:gd name="connsiteY3" fmla="*/ 1227146 h 1241528"/>
              <a:gd name="connsiteX0" fmla="*/ 4039157 w 4053231"/>
              <a:gd name="connsiteY0" fmla="*/ 1227146 h 1241528"/>
              <a:gd name="connsiteX1" fmla="*/ 0 w 4053231"/>
              <a:gd name="connsiteY1" fmla="*/ 1212743 h 1241528"/>
              <a:gd name="connsiteX2" fmla="*/ 4046732 w 4053231"/>
              <a:gd name="connsiteY2" fmla="*/ 60466 h 1241528"/>
              <a:gd name="connsiteX3" fmla="*/ 4039157 w 4053231"/>
              <a:gd name="connsiteY3" fmla="*/ 1227146 h 1241528"/>
              <a:gd name="connsiteX0" fmla="*/ 4039157 w 4046732"/>
              <a:gd name="connsiteY0" fmla="*/ 1227146 h 1241528"/>
              <a:gd name="connsiteX1" fmla="*/ 0 w 4046732"/>
              <a:gd name="connsiteY1" fmla="*/ 1212743 h 1241528"/>
              <a:gd name="connsiteX2" fmla="*/ 4046732 w 4046732"/>
              <a:gd name="connsiteY2" fmla="*/ 60466 h 1241528"/>
              <a:gd name="connsiteX3" fmla="*/ 4039157 w 4046732"/>
              <a:gd name="connsiteY3" fmla="*/ 1227146 h 1241528"/>
              <a:gd name="connsiteX0" fmla="*/ 4039157 w 4046947"/>
              <a:gd name="connsiteY0" fmla="*/ 1227146 h 1241528"/>
              <a:gd name="connsiteX1" fmla="*/ 0 w 4046947"/>
              <a:gd name="connsiteY1" fmla="*/ 1212743 h 1241528"/>
              <a:gd name="connsiteX2" fmla="*/ 4046732 w 4046947"/>
              <a:gd name="connsiteY2" fmla="*/ 60466 h 1241528"/>
              <a:gd name="connsiteX3" fmla="*/ 4039157 w 4046947"/>
              <a:gd name="connsiteY3" fmla="*/ 1227146 h 1241528"/>
              <a:gd name="connsiteX0" fmla="*/ 4039157 w 4046947"/>
              <a:gd name="connsiteY0" fmla="*/ 1166680 h 1181062"/>
              <a:gd name="connsiteX1" fmla="*/ 0 w 4046947"/>
              <a:gd name="connsiteY1" fmla="*/ 1152277 h 1181062"/>
              <a:gd name="connsiteX2" fmla="*/ 4046732 w 4046947"/>
              <a:gd name="connsiteY2" fmla="*/ 0 h 1181062"/>
              <a:gd name="connsiteX3" fmla="*/ 4039157 w 4046947"/>
              <a:gd name="connsiteY3" fmla="*/ 1166680 h 1181062"/>
              <a:gd name="connsiteX0" fmla="*/ 4039157 w 4046947"/>
              <a:gd name="connsiteY0" fmla="*/ 1206635 h 1221017"/>
              <a:gd name="connsiteX1" fmla="*/ 0 w 4046947"/>
              <a:gd name="connsiteY1" fmla="*/ 1192232 h 1221017"/>
              <a:gd name="connsiteX2" fmla="*/ 4046732 w 4046947"/>
              <a:gd name="connsiteY2" fmla="*/ 39955 h 1221017"/>
              <a:gd name="connsiteX3" fmla="*/ 4039157 w 4046947"/>
              <a:gd name="connsiteY3" fmla="*/ 1206635 h 1221017"/>
              <a:gd name="connsiteX0" fmla="*/ 4039157 w 4046732"/>
              <a:gd name="connsiteY0" fmla="*/ 1206635 h 1221017"/>
              <a:gd name="connsiteX1" fmla="*/ 0 w 4046732"/>
              <a:gd name="connsiteY1" fmla="*/ 1192232 h 1221017"/>
              <a:gd name="connsiteX2" fmla="*/ 4046732 w 4046732"/>
              <a:gd name="connsiteY2" fmla="*/ 39955 h 1221017"/>
              <a:gd name="connsiteX3" fmla="*/ 4039157 w 4046732"/>
              <a:gd name="connsiteY3" fmla="*/ 1206635 h 1221017"/>
              <a:gd name="connsiteX0" fmla="*/ 4039157 w 4043385"/>
              <a:gd name="connsiteY0" fmla="*/ 1150468 h 1164850"/>
              <a:gd name="connsiteX1" fmla="*/ 0 w 4043385"/>
              <a:gd name="connsiteY1" fmla="*/ 1136065 h 1164850"/>
              <a:gd name="connsiteX2" fmla="*/ 4043385 w 4043385"/>
              <a:gd name="connsiteY2" fmla="*/ 42214 h 1164850"/>
              <a:gd name="connsiteX3" fmla="*/ 4039157 w 4043385"/>
              <a:gd name="connsiteY3" fmla="*/ 1150468 h 1164850"/>
              <a:gd name="connsiteX0" fmla="*/ 4039157 w 4049023"/>
              <a:gd name="connsiteY0" fmla="*/ 1150468 h 1164850"/>
              <a:gd name="connsiteX1" fmla="*/ 0 w 4049023"/>
              <a:gd name="connsiteY1" fmla="*/ 1136065 h 1164850"/>
              <a:gd name="connsiteX2" fmla="*/ 4043385 w 4049023"/>
              <a:gd name="connsiteY2" fmla="*/ 42214 h 1164850"/>
              <a:gd name="connsiteX3" fmla="*/ 4039157 w 4049023"/>
              <a:gd name="connsiteY3" fmla="*/ 1150468 h 1164850"/>
              <a:gd name="connsiteX0" fmla="*/ 4848996 w 4858862"/>
              <a:gd name="connsiteY0" fmla="*/ 1149945 h 1167181"/>
              <a:gd name="connsiteX1" fmla="*/ 0 w 4858862"/>
              <a:gd name="connsiteY1" fmla="*/ 1148526 h 1167181"/>
              <a:gd name="connsiteX2" fmla="*/ 4853224 w 4858862"/>
              <a:gd name="connsiteY2" fmla="*/ 41691 h 1167181"/>
              <a:gd name="connsiteX3" fmla="*/ 4848996 w 4858862"/>
              <a:gd name="connsiteY3" fmla="*/ 1149945 h 1167181"/>
              <a:gd name="connsiteX0" fmla="*/ 4848996 w 4858862"/>
              <a:gd name="connsiteY0" fmla="*/ 1149945 h 1152533"/>
              <a:gd name="connsiteX1" fmla="*/ 0 w 4858862"/>
              <a:gd name="connsiteY1" fmla="*/ 1148526 h 1152533"/>
              <a:gd name="connsiteX2" fmla="*/ 4853224 w 4858862"/>
              <a:gd name="connsiteY2" fmla="*/ 41691 h 1152533"/>
              <a:gd name="connsiteX3" fmla="*/ 4848996 w 4858862"/>
              <a:gd name="connsiteY3" fmla="*/ 1149945 h 1152533"/>
              <a:gd name="connsiteX0" fmla="*/ 4848996 w 4858862"/>
              <a:gd name="connsiteY0" fmla="*/ 1149945 h 1168731"/>
              <a:gd name="connsiteX1" fmla="*/ 0 w 4858862"/>
              <a:gd name="connsiteY1" fmla="*/ 1148526 h 1168731"/>
              <a:gd name="connsiteX2" fmla="*/ 4853224 w 4858862"/>
              <a:gd name="connsiteY2" fmla="*/ 41691 h 1168731"/>
              <a:gd name="connsiteX3" fmla="*/ 4848996 w 4858862"/>
              <a:gd name="connsiteY3" fmla="*/ 1149945 h 1168731"/>
              <a:gd name="connsiteX0" fmla="*/ 4848996 w 4858862"/>
              <a:gd name="connsiteY0" fmla="*/ 1149945 h 1149945"/>
              <a:gd name="connsiteX1" fmla="*/ 0 w 4858862"/>
              <a:gd name="connsiteY1" fmla="*/ 1148526 h 1149945"/>
              <a:gd name="connsiteX2" fmla="*/ 4853224 w 4858862"/>
              <a:gd name="connsiteY2" fmla="*/ 41691 h 1149945"/>
              <a:gd name="connsiteX3" fmla="*/ 4848996 w 4858862"/>
              <a:gd name="connsiteY3" fmla="*/ 1149945 h 1149945"/>
              <a:gd name="connsiteX0" fmla="*/ 4848996 w 4858862"/>
              <a:gd name="connsiteY0" fmla="*/ 1149945 h 1149945"/>
              <a:gd name="connsiteX1" fmla="*/ 0 w 4858862"/>
              <a:gd name="connsiteY1" fmla="*/ 1148526 h 1149945"/>
              <a:gd name="connsiteX2" fmla="*/ 4853224 w 4858862"/>
              <a:gd name="connsiteY2" fmla="*/ 41691 h 1149945"/>
              <a:gd name="connsiteX3" fmla="*/ 4848996 w 4858862"/>
              <a:gd name="connsiteY3" fmla="*/ 1149945 h 1149945"/>
              <a:gd name="connsiteX0" fmla="*/ 4848996 w 4853528"/>
              <a:gd name="connsiteY0" fmla="*/ 1149945 h 1149945"/>
              <a:gd name="connsiteX1" fmla="*/ 0 w 4853528"/>
              <a:gd name="connsiteY1" fmla="*/ 1148526 h 1149945"/>
              <a:gd name="connsiteX2" fmla="*/ 4853224 w 4853528"/>
              <a:gd name="connsiteY2" fmla="*/ 41691 h 1149945"/>
              <a:gd name="connsiteX3" fmla="*/ 4848996 w 4853528"/>
              <a:gd name="connsiteY3" fmla="*/ 1149945 h 1149945"/>
              <a:gd name="connsiteX0" fmla="*/ 4848996 w 4857564"/>
              <a:gd name="connsiteY0" fmla="*/ 1149945 h 1149945"/>
              <a:gd name="connsiteX1" fmla="*/ 0 w 4857564"/>
              <a:gd name="connsiteY1" fmla="*/ 1148526 h 1149945"/>
              <a:gd name="connsiteX2" fmla="*/ 4853224 w 4857564"/>
              <a:gd name="connsiteY2" fmla="*/ 41691 h 1149945"/>
              <a:gd name="connsiteX3" fmla="*/ 4848996 w 4857564"/>
              <a:gd name="connsiteY3" fmla="*/ 1149945 h 1149945"/>
              <a:gd name="connsiteX0" fmla="*/ 4848996 w 4853224"/>
              <a:gd name="connsiteY0" fmla="*/ 1149945 h 1149945"/>
              <a:gd name="connsiteX1" fmla="*/ 0 w 4853224"/>
              <a:gd name="connsiteY1" fmla="*/ 1148526 h 1149945"/>
              <a:gd name="connsiteX2" fmla="*/ 4853224 w 4853224"/>
              <a:gd name="connsiteY2" fmla="*/ 41691 h 1149945"/>
              <a:gd name="connsiteX3" fmla="*/ 4848996 w 4853224"/>
              <a:gd name="connsiteY3" fmla="*/ 1149945 h 1149945"/>
              <a:gd name="connsiteX0" fmla="*/ 4848996 w 4858896"/>
              <a:gd name="connsiteY0" fmla="*/ 1149945 h 1149945"/>
              <a:gd name="connsiteX1" fmla="*/ 0 w 4858896"/>
              <a:gd name="connsiteY1" fmla="*/ 1148526 h 1149945"/>
              <a:gd name="connsiteX2" fmla="*/ 4853224 w 4858896"/>
              <a:gd name="connsiteY2" fmla="*/ 41691 h 1149945"/>
              <a:gd name="connsiteX3" fmla="*/ 4848996 w 4858896"/>
              <a:gd name="connsiteY3" fmla="*/ 1149945 h 1149945"/>
              <a:gd name="connsiteX0" fmla="*/ 4848996 w 4853224"/>
              <a:gd name="connsiteY0" fmla="*/ 1149945 h 1149945"/>
              <a:gd name="connsiteX1" fmla="*/ 0 w 4853224"/>
              <a:gd name="connsiteY1" fmla="*/ 1148526 h 1149945"/>
              <a:gd name="connsiteX2" fmla="*/ 4853224 w 4853224"/>
              <a:gd name="connsiteY2" fmla="*/ 41691 h 1149945"/>
              <a:gd name="connsiteX3" fmla="*/ 4848996 w 4853224"/>
              <a:gd name="connsiteY3" fmla="*/ 1149945 h 1149945"/>
              <a:gd name="connsiteX0" fmla="*/ 4848996 w 4853362"/>
              <a:gd name="connsiteY0" fmla="*/ 1149945 h 1149945"/>
              <a:gd name="connsiteX1" fmla="*/ 0 w 4853362"/>
              <a:gd name="connsiteY1" fmla="*/ 1148526 h 1149945"/>
              <a:gd name="connsiteX2" fmla="*/ 4853224 w 4853362"/>
              <a:gd name="connsiteY2" fmla="*/ 41691 h 1149945"/>
              <a:gd name="connsiteX3" fmla="*/ 4848996 w 4853362"/>
              <a:gd name="connsiteY3" fmla="*/ 1149945 h 1149945"/>
              <a:gd name="connsiteX0" fmla="*/ 4848996 w 4853708"/>
              <a:gd name="connsiteY0" fmla="*/ 1149945 h 1149945"/>
              <a:gd name="connsiteX1" fmla="*/ 0 w 4853708"/>
              <a:gd name="connsiteY1" fmla="*/ 1148526 h 1149945"/>
              <a:gd name="connsiteX2" fmla="*/ 4853224 w 4853708"/>
              <a:gd name="connsiteY2" fmla="*/ 41691 h 1149945"/>
              <a:gd name="connsiteX3" fmla="*/ 4848996 w 4853708"/>
              <a:gd name="connsiteY3" fmla="*/ 1149945 h 1149945"/>
              <a:gd name="connsiteX0" fmla="*/ 4698406 w 4703118"/>
              <a:gd name="connsiteY0" fmla="*/ 1154201 h 1154201"/>
              <a:gd name="connsiteX1" fmla="*/ 0 w 4703118"/>
              <a:gd name="connsiteY1" fmla="*/ 1055406 h 1154201"/>
              <a:gd name="connsiteX2" fmla="*/ 4702634 w 4703118"/>
              <a:gd name="connsiteY2" fmla="*/ 45947 h 1154201"/>
              <a:gd name="connsiteX3" fmla="*/ 4698406 w 4703118"/>
              <a:gd name="connsiteY3" fmla="*/ 1154201 h 1154201"/>
              <a:gd name="connsiteX0" fmla="*/ 4564548 w 4702652"/>
              <a:gd name="connsiteY0" fmla="*/ 706276 h 1055406"/>
              <a:gd name="connsiteX1" fmla="*/ 0 w 4702652"/>
              <a:gd name="connsiteY1" fmla="*/ 1055406 h 1055406"/>
              <a:gd name="connsiteX2" fmla="*/ 4702634 w 4702652"/>
              <a:gd name="connsiteY2" fmla="*/ 45947 h 1055406"/>
              <a:gd name="connsiteX3" fmla="*/ 4564548 w 4702652"/>
              <a:gd name="connsiteY3" fmla="*/ 706276 h 1055406"/>
              <a:gd name="connsiteX0" fmla="*/ 4698406 w 4703118"/>
              <a:gd name="connsiteY0" fmla="*/ 1056826 h 1056826"/>
              <a:gd name="connsiteX1" fmla="*/ 0 w 4703118"/>
              <a:gd name="connsiteY1" fmla="*/ 1055406 h 1056826"/>
              <a:gd name="connsiteX2" fmla="*/ 4702634 w 4703118"/>
              <a:gd name="connsiteY2" fmla="*/ 45947 h 1056826"/>
              <a:gd name="connsiteX3" fmla="*/ 4698406 w 4703118"/>
              <a:gd name="connsiteY3" fmla="*/ 1056826 h 1056826"/>
              <a:gd name="connsiteX0" fmla="*/ 4698406 w 4703118"/>
              <a:gd name="connsiteY0" fmla="*/ 1072742 h 1072742"/>
              <a:gd name="connsiteX1" fmla="*/ 0 w 4703118"/>
              <a:gd name="connsiteY1" fmla="*/ 1071322 h 1072742"/>
              <a:gd name="connsiteX2" fmla="*/ 4702634 w 4703118"/>
              <a:gd name="connsiteY2" fmla="*/ 61863 h 1072742"/>
              <a:gd name="connsiteX3" fmla="*/ 4698406 w 4703118"/>
              <a:gd name="connsiteY3" fmla="*/ 1072742 h 1072742"/>
              <a:gd name="connsiteX0" fmla="*/ 4698406 w 4703118"/>
              <a:gd name="connsiteY0" fmla="*/ 1010879 h 1010879"/>
              <a:gd name="connsiteX1" fmla="*/ 0 w 4703118"/>
              <a:gd name="connsiteY1" fmla="*/ 1009459 h 1010879"/>
              <a:gd name="connsiteX2" fmla="*/ 4702634 w 4703118"/>
              <a:gd name="connsiteY2" fmla="*/ 0 h 1010879"/>
              <a:gd name="connsiteX3" fmla="*/ 4698406 w 4703118"/>
              <a:gd name="connsiteY3" fmla="*/ 1010879 h 1010879"/>
              <a:gd name="connsiteX0" fmla="*/ 4698406 w 4703118"/>
              <a:gd name="connsiteY0" fmla="*/ 1010879 h 1010879"/>
              <a:gd name="connsiteX1" fmla="*/ 0 w 4703118"/>
              <a:gd name="connsiteY1" fmla="*/ 1009459 h 1010879"/>
              <a:gd name="connsiteX2" fmla="*/ 4702634 w 4703118"/>
              <a:gd name="connsiteY2" fmla="*/ 0 h 1010879"/>
              <a:gd name="connsiteX3" fmla="*/ 4698406 w 4703118"/>
              <a:gd name="connsiteY3" fmla="*/ 1010879 h 1010879"/>
              <a:gd name="connsiteX0" fmla="*/ 4698406 w 4703118"/>
              <a:gd name="connsiteY0" fmla="*/ 1010879 h 1010879"/>
              <a:gd name="connsiteX1" fmla="*/ 0 w 4703118"/>
              <a:gd name="connsiteY1" fmla="*/ 1009459 h 1010879"/>
              <a:gd name="connsiteX2" fmla="*/ 4702634 w 4703118"/>
              <a:gd name="connsiteY2" fmla="*/ 0 h 1010879"/>
              <a:gd name="connsiteX3" fmla="*/ 4698406 w 4703118"/>
              <a:gd name="connsiteY3" fmla="*/ 1010879 h 1010879"/>
              <a:gd name="connsiteX0" fmla="*/ 4698406 w 4703118"/>
              <a:gd name="connsiteY0" fmla="*/ 1010879 h 1010879"/>
              <a:gd name="connsiteX1" fmla="*/ 0 w 4703118"/>
              <a:gd name="connsiteY1" fmla="*/ 1009459 h 1010879"/>
              <a:gd name="connsiteX2" fmla="*/ 4702634 w 4703118"/>
              <a:gd name="connsiteY2" fmla="*/ 0 h 1010879"/>
              <a:gd name="connsiteX3" fmla="*/ 4698406 w 4703118"/>
              <a:gd name="connsiteY3" fmla="*/ 1010879 h 1010879"/>
              <a:gd name="connsiteX0" fmla="*/ 4698406 w 4703118"/>
              <a:gd name="connsiteY0" fmla="*/ 1010879 h 1010879"/>
              <a:gd name="connsiteX1" fmla="*/ 0 w 4703118"/>
              <a:gd name="connsiteY1" fmla="*/ 1009459 h 1010879"/>
              <a:gd name="connsiteX2" fmla="*/ 4702634 w 4703118"/>
              <a:gd name="connsiteY2" fmla="*/ 0 h 1010879"/>
              <a:gd name="connsiteX3" fmla="*/ 4698406 w 4703118"/>
              <a:gd name="connsiteY3" fmla="*/ 1010879 h 1010879"/>
            </a:gdLst>
            <a:ahLst/>
            <a:cxnLst>
              <a:cxn ang="0">
                <a:pos x="connsiteX0" y="connsiteY0"/>
              </a:cxn>
              <a:cxn ang="0">
                <a:pos x="connsiteX1" y="connsiteY1"/>
              </a:cxn>
              <a:cxn ang="0">
                <a:pos x="connsiteX2" y="connsiteY2"/>
              </a:cxn>
              <a:cxn ang="0">
                <a:pos x="connsiteX3" y="connsiteY3"/>
              </a:cxn>
            </a:cxnLst>
            <a:rect l="l" t="t" r="r" b="b"/>
            <a:pathLst>
              <a:path w="4703118" h="1010879">
                <a:moveTo>
                  <a:pt x="4698406" y="1010879"/>
                </a:moveTo>
                <a:lnTo>
                  <a:pt x="0" y="1009459"/>
                </a:lnTo>
                <a:cubicBezTo>
                  <a:pt x="1111807" y="297340"/>
                  <a:pt x="3679917" y="5046"/>
                  <a:pt x="4702634" y="0"/>
                </a:cubicBezTo>
                <a:cubicBezTo>
                  <a:pt x="4704464" y="451274"/>
                  <a:pt x="4700681" y="714743"/>
                  <a:pt x="4698406" y="1010879"/>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p:cNvSpPr txBox="1">
            <a:spLocks/>
          </p:cNvSpPr>
          <p:nvPr userDrawn="1"/>
        </p:nvSpPr>
        <p:spPr>
          <a:xfrm>
            <a:off x="6362688" y="6091707"/>
            <a:ext cx="4814887" cy="6625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r"/>
            <a:r>
              <a:rPr lang="fr-FR" sz="1200" b="1" dirty="0" smtClean="0">
                <a:solidFill>
                  <a:schemeClr val="bg1"/>
                </a:solidFill>
              </a:rPr>
              <a:t>COMMISSARIAT GÉNÉRAL AU TOURISME</a:t>
            </a:r>
            <a:endParaRPr lang="fr-FR" sz="1200" dirty="0" smtClean="0">
              <a:solidFill>
                <a:schemeClr val="bg1"/>
              </a:solidFill>
            </a:endParaRPr>
          </a:p>
          <a:p>
            <a:pPr lvl="1" algn="r"/>
            <a:r>
              <a:rPr lang="fr-FR" sz="1200" b="1" dirty="0" smtClean="0">
                <a:solidFill>
                  <a:schemeClr val="bg1"/>
                </a:solidFill>
              </a:rPr>
              <a:t>DIRECTION DES ORGANISMES TOURISTIQUES</a:t>
            </a:r>
            <a:r>
              <a:rPr lang="fr-FR" sz="1200" b="1" baseline="0" dirty="0" smtClean="0">
                <a:solidFill>
                  <a:schemeClr val="bg1"/>
                </a:solidFill>
              </a:rPr>
              <a:t> ET </a:t>
            </a:r>
          </a:p>
          <a:p>
            <a:pPr lvl="1" algn="r"/>
            <a:r>
              <a:rPr lang="fr-FR" sz="1200" b="1" baseline="0" dirty="0" smtClean="0">
                <a:solidFill>
                  <a:schemeClr val="bg1"/>
                </a:solidFill>
              </a:rPr>
              <a:t>DU DEVELOPPEMENT NUMERIQUE</a:t>
            </a:r>
            <a:endParaRPr lang="fr-FR" sz="1200" dirty="0">
              <a:solidFill>
                <a:schemeClr val="bg1"/>
              </a:solidFill>
            </a:endParaRPr>
          </a:p>
        </p:txBody>
      </p:sp>
      <p:cxnSp>
        <p:nvCxnSpPr>
          <p:cNvPr id="10" name="Connecteur droit 9"/>
          <p:cNvCxnSpPr/>
          <p:nvPr userDrawn="1"/>
        </p:nvCxnSpPr>
        <p:spPr>
          <a:xfrm>
            <a:off x="11320857" y="6091707"/>
            <a:ext cx="0" cy="7662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re 1"/>
          <p:cNvSpPr txBox="1">
            <a:spLocks/>
          </p:cNvSpPr>
          <p:nvPr userDrawn="1"/>
        </p:nvSpPr>
        <p:spPr>
          <a:xfrm>
            <a:off x="10910887" y="6091707"/>
            <a:ext cx="1047072" cy="6625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fr-FR" sz="1300" b="1" dirty="0" smtClean="0">
                <a:solidFill>
                  <a:schemeClr val="bg1"/>
                </a:solidFill>
              </a:rPr>
              <a:t>p. </a:t>
            </a:r>
            <a:fld id="{604A0548-007A-894F-93EA-5C56C5B925ED}" type="slidenum">
              <a:rPr lang="fr-FR" sz="1300" b="1" smtClean="0">
                <a:solidFill>
                  <a:schemeClr val="bg1"/>
                </a:solidFill>
              </a:rPr>
              <a:t>‹N°›</a:t>
            </a:fld>
            <a:endParaRPr lang="fr-FR" sz="1300" dirty="0">
              <a:solidFill>
                <a:schemeClr val="bg1"/>
              </a:solidFill>
            </a:endParaRPr>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ontestleplugin.tourismewallonie.be/wordpresstest/"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pivot.tourismewallonie.be/index.php/formation"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reservation.elloha.com/?idPublication=7c963b1f-291c-4778-9b83-d1b689674a5a&amp;idoi=47fb6f58-4229-4794-b9d2-24e646f4c4ef&amp;culture=fr-FR&amp;reload=1&amp;searchFirstAvailableDates=1" TargetMode="External"/><Relationship Id="rId7" Type="http://schemas.openxmlformats.org/officeDocument/2006/relationships/hyperlink" Target="https://media.walloniebelgiquetourisme.be/" TargetMode="External"/><Relationship Id="rId2" Type="http://schemas.openxmlformats.org/officeDocument/2006/relationships/hyperlink" Target="http://www.lelabyrinthe.be/" TargetMode="External"/><Relationship Id="rId1" Type="http://schemas.openxmlformats.org/officeDocument/2006/relationships/slideLayout" Target="../slideLayouts/slideLayout1.xml"/><Relationship Id="rId6" Type="http://schemas.openxmlformats.org/officeDocument/2006/relationships/hyperlink" Target="mailto:thomas.binon@wbtourisme.be" TargetMode="External"/><Relationship Id="rId5" Type="http://schemas.openxmlformats.org/officeDocument/2006/relationships/hyperlink" Target="https://reservation.elloha.com/?idPublication=a3143918-137f-4ea7-86f1-fffae94e6df0&amp;idoi=54710f56-dc81-4608-a991-08e48f361d88&amp;culture=fr-FR&amp;reload=1&amp;searchFirstAvailableDates=1" TargetMode="External"/><Relationship Id="rId4" Type="http://schemas.openxmlformats.org/officeDocument/2006/relationships/hyperlink" Target="https://www.gitelepetitnid.com/"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elodie.valet@tourismewallonie.be" TargetMode="External"/><Relationship Id="rId2" Type="http://schemas.openxmlformats.org/officeDocument/2006/relationships/hyperlink" Target="mailto:maxime.degembe@tourismewallonie.be" TargetMode="Externa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https://organismes.tourismewallonie.be/" TargetMode="External"/><Relationship Id="rId4" Type="http://schemas.openxmlformats.org/officeDocument/2006/relationships/hyperlink" Target="mailto:michel.turco@tourismewallonie.b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forms.gle/7DoQcRFLp2LTmph97"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221993" cy="6858000"/>
          </a:xfrm>
          <a:prstGeom prst="rect">
            <a:avLst/>
          </a:prstGeom>
          <a:solidFill>
            <a:srgbClr val="3A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Sous-titre 2"/>
          <p:cNvSpPr>
            <a:spLocks noGrp="1"/>
          </p:cNvSpPr>
          <p:nvPr>
            <p:ph type="subTitle" idx="1"/>
          </p:nvPr>
        </p:nvSpPr>
        <p:spPr>
          <a:xfrm>
            <a:off x="41078" y="2420075"/>
            <a:ext cx="6072188" cy="1655762"/>
          </a:xfrm>
        </p:spPr>
        <p:txBody>
          <a:bodyPr>
            <a:normAutofit/>
          </a:bodyPr>
          <a:lstStyle/>
          <a:p>
            <a:r>
              <a:rPr lang="fr-FR" sz="4000" b="1" cap="small" dirty="0" smtClean="0">
                <a:solidFill>
                  <a:schemeClr val="bg1"/>
                </a:solidFill>
                <a:latin typeface="Galano Classic" charset="0"/>
                <a:ea typeface="Galano Classic" charset="0"/>
                <a:cs typeface="Galano Classic" charset="0"/>
              </a:rPr>
              <a:t>Site web mutualisé – mise en œuvre </a:t>
            </a:r>
            <a:endParaRPr lang="fr-FR" sz="4000" b="1" cap="small" dirty="0">
              <a:solidFill>
                <a:schemeClr val="bg1"/>
              </a:solidFill>
              <a:latin typeface="Galano Classic" charset="0"/>
              <a:ea typeface="Galano Classic" charset="0"/>
              <a:cs typeface="Galano Classic" charset="0"/>
            </a:endParaRPr>
          </a:p>
        </p:txBody>
      </p:sp>
      <p:sp>
        <p:nvSpPr>
          <p:cNvPr id="9" name="Ellipse 8"/>
          <p:cNvSpPr/>
          <p:nvPr/>
        </p:nvSpPr>
        <p:spPr>
          <a:xfrm>
            <a:off x="5195889" y="0"/>
            <a:ext cx="7105650" cy="7057668"/>
          </a:xfrm>
          <a:custGeom>
            <a:avLst/>
            <a:gdLst>
              <a:gd name="connsiteX0" fmla="*/ 0 w 14077949"/>
              <a:gd name="connsiteY0" fmla="*/ 7038975 h 14077949"/>
              <a:gd name="connsiteX1" fmla="*/ 7038975 w 14077949"/>
              <a:gd name="connsiteY1" fmla="*/ 0 h 14077949"/>
              <a:gd name="connsiteX2" fmla="*/ 14077950 w 14077949"/>
              <a:gd name="connsiteY2" fmla="*/ 7038975 h 14077949"/>
              <a:gd name="connsiteX3" fmla="*/ 7038975 w 14077949"/>
              <a:gd name="connsiteY3" fmla="*/ 14077950 h 14077949"/>
              <a:gd name="connsiteX4" fmla="*/ 0 w 14077949"/>
              <a:gd name="connsiteY4" fmla="*/ 7038975 h 14077949"/>
              <a:gd name="connsiteX0" fmla="*/ 0 w 14077950"/>
              <a:gd name="connsiteY0" fmla="*/ 7038975 h 14077950"/>
              <a:gd name="connsiteX1" fmla="*/ 7038975 w 14077950"/>
              <a:gd name="connsiteY1" fmla="*/ 0 h 14077950"/>
              <a:gd name="connsiteX2" fmla="*/ 14077950 w 14077950"/>
              <a:gd name="connsiteY2" fmla="*/ 7038975 h 14077950"/>
              <a:gd name="connsiteX3" fmla="*/ 7038975 w 14077950"/>
              <a:gd name="connsiteY3" fmla="*/ 14077950 h 14077950"/>
              <a:gd name="connsiteX4" fmla="*/ 0 w 14077950"/>
              <a:gd name="connsiteY4" fmla="*/ 7038975 h 14077950"/>
              <a:gd name="connsiteX0" fmla="*/ 0 w 14077950"/>
              <a:gd name="connsiteY0" fmla="*/ 7038975 h 14077950"/>
              <a:gd name="connsiteX1" fmla="*/ 7038975 w 14077950"/>
              <a:gd name="connsiteY1" fmla="*/ 0 h 14077950"/>
              <a:gd name="connsiteX2" fmla="*/ 14077950 w 14077950"/>
              <a:gd name="connsiteY2" fmla="*/ 7038975 h 14077950"/>
              <a:gd name="connsiteX3" fmla="*/ 7038975 w 14077950"/>
              <a:gd name="connsiteY3" fmla="*/ 14077950 h 14077950"/>
              <a:gd name="connsiteX4" fmla="*/ 0 w 14077950"/>
              <a:gd name="connsiteY4" fmla="*/ 7038975 h 14077950"/>
              <a:gd name="connsiteX0" fmla="*/ 0 w 14077950"/>
              <a:gd name="connsiteY0" fmla="*/ 7038975 h 14077950"/>
              <a:gd name="connsiteX1" fmla="*/ 7038975 w 14077950"/>
              <a:gd name="connsiteY1" fmla="*/ 0 h 14077950"/>
              <a:gd name="connsiteX2" fmla="*/ 14077950 w 14077950"/>
              <a:gd name="connsiteY2" fmla="*/ 7038975 h 14077950"/>
              <a:gd name="connsiteX3" fmla="*/ 7038975 w 14077950"/>
              <a:gd name="connsiteY3" fmla="*/ 14077950 h 14077950"/>
              <a:gd name="connsiteX4" fmla="*/ 0 w 14077950"/>
              <a:gd name="connsiteY4" fmla="*/ 7038975 h 14077950"/>
              <a:gd name="connsiteX0" fmla="*/ 0 w 14273618"/>
              <a:gd name="connsiteY0" fmla="*/ 7038975 h 7918846"/>
              <a:gd name="connsiteX1" fmla="*/ 7038975 w 14273618"/>
              <a:gd name="connsiteY1" fmla="*/ 0 h 7918846"/>
              <a:gd name="connsiteX2" fmla="*/ 14077950 w 14273618"/>
              <a:gd name="connsiteY2" fmla="*/ 7038975 h 7918846"/>
              <a:gd name="connsiteX3" fmla="*/ 0 w 14273618"/>
              <a:gd name="connsiteY3" fmla="*/ 7038975 h 7918846"/>
              <a:gd name="connsiteX0" fmla="*/ 0 w 14273618"/>
              <a:gd name="connsiteY0" fmla="*/ 7038975 h 7918846"/>
              <a:gd name="connsiteX1" fmla="*/ 7038975 w 14273618"/>
              <a:gd name="connsiteY1" fmla="*/ 0 h 7918846"/>
              <a:gd name="connsiteX2" fmla="*/ 14077950 w 14273618"/>
              <a:gd name="connsiteY2" fmla="*/ 7038975 h 7918846"/>
              <a:gd name="connsiteX3" fmla="*/ 0 w 14273618"/>
              <a:gd name="connsiteY3" fmla="*/ 7038975 h 7918846"/>
              <a:gd name="connsiteX0" fmla="*/ 0 w 9489398"/>
              <a:gd name="connsiteY0" fmla="*/ 7038975 h 8074645"/>
              <a:gd name="connsiteX1" fmla="*/ 7038975 w 9489398"/>
              <a:gd name="connsiteY1" fmla="*/ 0 h 8074645"/>
              <a:gd name="connsiteX2" fmla="*/ 8134350 w 9489398"/>
              <a:gd name="connsiteY2" fmla="*/ 7324725 h 8074645"/>
              <a:gd name="connsiteX3" fmla="*/ 0 w 9489398"/>
              <a:gd name="connsiteY3" fmla="*/ 7038975 h 8074645"/>
              <a:gd name="connsiteX0" fmla="*/ 0 w 8939984"/>
              <a:gd name="connsiteY0" fmla="*/ 7038975 h 8074645"/>
              <a:gd name="connsiteX1" fmla="*/ 7038975 w 8939984"/>
              <a:gd name="connsiteY1" fmla="*/ 0 h 8074645"/>
              <a:gd name="connsiteX2" fmla="*/ 8134350 w 8939984"/>
              <a:gd name="connsiteY2" fmla="*/ 7324725 h 8074645"/>
              <a:gd name="connsiteX3" fmla="*/ 0 w 8939984"/>
              <a:gd name="connsiteY3" fmla="*/ 7038975 h 8074645"/>
              <a:gd name="connsiteX0" fmla="*/ 0 w 8134350"/>
              <a:gd name="connsiteY0" fmla="*/ 7038975 h 8074645"/>
              <a:gd name="connsiteX1" fmla="*/ 7038975 w 8134350"/>
              <a:gd name="connsiteY1" fmla="*/ 0 h 8074645"/>
              <a:gd name="connsiteX2" fmla="*/ 8134350 w 8134350"/>
              <a:gd name="connsiteY2" fmla="*/ 7324725 h 8074645"/>
              <a:gd name="connsiteX3" fmla="*/ 0 w 8134350"/>
              <a:gd name="connsiteY3" fmla="*/ 7038975 h 8074645"/>
              <a:gd name="connsiteX0" fmla="*/ 0 w 8134350"/>
              <a:gd name="connsiteY0" fmla="*/ 7038975 h 7578910"/>
              <a:gd name="connsiteX1" fmla="*/ 7038975 w 8134350"/>
              <a:gd name="connsiteY1" fmla="*/ 0 h 7578910"/>
              <a:gd name="connsiteX2" fmla="*/ 8134350 w 8134350"/>
              <a:gd name="connsiteY2" fmla="*/ 7324725 h 7578910"/>
              <a:gd name="connsiteX3" fmla="*/ 0 w 8134350"/>
              <a:gd name="connsiteY3" fmla="*/ 7038975 h 7578910"/>
              <a:gd name="connsiteX0" fmla="*/ 0 w 8134350"/>
              <a:gd name="connsiteY0" fmla="*/ 7038975 h 7324725"/>
              <a:gd name="connsiteX1" fmla="*/ 7038975 w 8134350"/>
              <a:gd name="connsiteY1" fmla="*/ 0 h 7324725"/>
              <a:gd name="connsiteX2" fmla="*/ 8134350 w 8134350"/>
              <a:gd name="connsiteY2" fmla="*/ 7324725 h 7324725"/>
              <a:gd name="connsiteX3" fmla="*/ 0 w 8134350"/>
              <a:gd name="connsiteY3" fmla="*/ 7038975 h 7324725"/>
              <a:gd name="connsiteX0" fmla="*/ 0 w 7105650"/>
              <a:gd name="connsiteY0" fmla="*/ 7038975 h 7109354"/>
              <a:gd name="connsiteX1" fmla="*/ 7038975 w 7105650"/>
              <a:gd name="connsiteY1" fmla="*/ 0 h 7109354"/>
              <a:gd name="connsiteX2" fmla="*/ 7105650 w 7105650"/>
              <a:gd name="connsiteY2" fmla="*/ 6996112 h 7109354"/>
              <a:gd name="connsiteX3" fmla="*/ 0 w 7105650"/>
              <a:gd name="connsiteY3" fmla="*/ 7038975 h 7109354"/>
              <a:gd name="connsiteX0" fmla="*/ 0 w 7146328"/>
              <a:gd name="connsiteY0" fmla="*/ 7038975 h 7109354"/>
              <a:gd name="connsiteX1" fmla="*/ 7038975 w 7146328"/>
              <a:gd name="connsiteY1" fmla="*/ 0 h 7109354"/>
              <a:gd name="connsiteX2" fmla="*/ 7105650 w 7146328"/>
              <a:gd name="connsiteY2" fmla="*/ 6996112 h 7109354"/>
              <a:gd name="connsiteX3" fmla="*/ 0 w 7146328"/>
              <a:gd name="connsiteY3" fmla="*/ 7038975 h 7109354"/>
              <a:gd name="connsiteX0" fmla="*/ 0 w 7146328"/>
              <a:gd name="connsiteY0" fmla="*/ 7038975 h 7189828"/>
              <a:gd name="connsiteX1" fmla="*/ 7038975 w 7146328"/>
              <a:gd name="connsiteY1" fmla="*/ 0 h 7189828"/>
              <a:gd name="connsiteX2" fmla="*/ 7105650 w 7146328"/>
              <a:gd name="connsiteY2" fmla="*/ 6996112 h 7189828"/>
              <a:gd name="connsiteX3" fmla="*/ 0 w 7146328"/>
              <a:gd name="connsiteY3" fmla="*/ 7038975 h 7189828"/>
              <a:gd name="connsiteX0" fmla="*/ 0 w 7144342"/>
              <a:gd name="connsiteY0" fmla="*/ 7038975 h 7189828"/>
              <a:gd name="connsiteX1" fmla="*/ 7038975 w 7144342"/>
              <a:gd name="connsiteY1" fmla="*/ 0 h 7189828"/>
              <a:gd name="connsiteX2" fmla="*/ 7105650 w 7144342"/>
              <a:gd name="connsiteY2" fmla="*/ 6996112 h 7189828"/>
              <a:gd name="connsiteX3" fmla="*/ 0 w 7144342"/>
              <a:gd name="connsiteY3" fmla="*/ 7038975 h 7189828"/>
              <a:gd name="connsiteX0" fmla="*/ 0 w 7105650"/>
              <a:gd name="connsiteY0" fmla="*/ 7038975 h 7189828"/>
              <a:gd name="connsiteX1" fmla="*/ 7038975 w 7105650"/>
              <a:gd name="connsiteY1" fmla="*/ 0 h 7189828"/>
              <a:gd name="connsiteX2" fmla="*/ 7105650 w 7105650"/>
              <a:gd name="connsiteY2" fmla="*/ 6996112 h 7189828"/>
              <a:gd name="connsiteX3" fmla="*/ 0 w 7105650"/>
              <a:gd name="connsiteY3" fmla="*/ 7038975 h 7189828"/>
              <a:gd name="connsiteX0" fmla="*/ 0 w 7105650"/>
              <a:gd name="connsiteY0" fmla="*/ 7038975 h 7169698"/>
              <a:gd name="connsiteX1" fmla="*/ 7038975 w 7105650"/>
              <a:gd name="connsiteY1" fmla="*/ 0 h 7169698"/>
              <a:gd name="connsiteX2" fmla="*/ 7105650 w 7105650"/>
              <a:gd name="connsiteY2" fmla="*/ 6996112 h 7169698"/>
              <a:gd name="connsiteX3" fmla="*/ 0 w 7105650"/>
              <a:gd name="connsiteY3" fmla="*/ 7038975 h 7169698"/>
              <a:gd name="connsiteX0" fmla="*/ 0 w 7105650"/>
              <a:gd name="connsiteY0" fmla="*/ 7038975 h 7057668"/>
              <a:gd name="connsiteX1" fmla="*/ 7038975 w 7105650"/>
              <a:gd name="connsiteY1" fmla="*/ 0 h 7057668"/>
              <a:gd name="connsiteX2" fmla="*/ 7105650 w 7105650"/>
              <a:gd name="connsiteY2" fmla="*/ 6996112 h 7057668"/>
              <a:gd name="connsiteX3" fmla="*/ 0 w 7105650"/>
              <a:gd name="connsiteY3" fmla="*/ 7038975 h 7057668"/>
            </a:gdLst>
            <a:ahLst/>
            <a:cxnLst>
              <a:cxn ang="0">
                <a:pos x="connsiteX0" y="connsiteY0"/>
              </a:cxn>
              <a:cxn ang="0">
                <a:pos x="connsiteX1" y="connsiteY1"/>
              </a:cxn>
              <a:cxn ang="0">
                <a:pos x="connsiteX2" y="connsiteY2"/>
              </a:cxn>
              <a:cxn ang="0">
                <a:pos x="connsiteX3" y="connsiteY3"/>
              </a:cxn>
            </a:cxnLst>
            <a:rect l="l" t="t" r="r" b="b"/>
            <a:pathLst>
              <a:path w="7105650" h="7057668">
                <a:moveTo>
                  <a:pt x="0" y="7038975"/>
                </a:moveTo>
                <a:cubicBezTo>
                  <a:pt x="0" y="3151456"/>
                  <a:pt x="3151456" y="0"/>
                  <a:pt x="7038975" y="0"/>
                </a:cubicBezTo>
                <a:cubicBezTo>
                  <a:pt x="7040295" y="3400426"/>
                  <a:pt x="7064376" y="3551237"/>
                  <a:pt x="7105650" y="6996112"/>
                </a:cubicBezTo>
                <a:cubicBezTo>
                  <a:pt x="4475163" y="7111999"/>
                  <a:pt x="2801937" y="7026275"/>
                  <a:pt x="0" y="7038975"/>
                </a:cubicBezTo>
                <a:close/>
              </a:path>
            </a:pathLst>
          </a:custGeom>
          <a:blipFill dpi="0" rotWithShape="0">
            <a:blip r:embed="rId2"/>
            <a:srcRect/>
            <a:stretch>
              <a:fillRect l="-29000" t="-1000" r="-1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1744529" y="634373"/>
            <a:ext cx="2665286" cy="616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318545" y="1466225"/>
            <a:ext cx="5517254" cy="616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Sous-titre 2"/>
          <p:cNvSpPr txBox="1">
            <a:spLocks/>
          </p:cNvSpPr>
          <p:nvPr/>
        </p:nvSpPr>
        <p:spPr>
          <a:xfrm>
            <a:off x="260091" y="4919078"/>
            <a:ext cx="4343401" cy="10276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r>
              <a:rPr lang="fr-FR" sz="1200" b="1" dirty="0" smtClean="0">
                <a:solidFill>
                  <a:schemeClr val="bg1"/>
                </a:solidFill>
                <a:latin typeface="Galano Classic" charset="0"/>
                <a:ea typeface="Galano Classic" charset="0"/>
                <a:cs typeface="Galano Classic" charset="0"/>
              </a:rPr>
              <a:t>COMMISSARIAT GÉNÉRAL AU TOURISME</a:t>
            </a:r>
            <a:br>
              <a:rPr lang="fr-FR" sz="1200" b="1" dirty="0" smtClean="0">
                <a:solidFill>
                  <a:schemeClr val="bg1"/>
                </a:solidFill>
                <a:latin typeface="Galano Classic" charset="0"/>
                <a:ea typeface="Galano Classic" charset="0"/>
                <a:cs typeface="Galano Classic" charset="0"/>
              </a:rPr>
            </a:br>
            <a:r>
              <a:rPr lang="fr-FR" sz="1200" b="1" dirty="0" smtClean="0">
                <a:solidFill>
                  <a:schemeClr val="bg1"/>
                </a:solidFill>
                <a:latin typeface="Galano Classic" charset="0"/>
                <a:ea typeface="Galano Classic" charset="0"/>
                <a:cs typeface="Galano Classic" charset="0"/>
              </a:rPr>
              <a:t>DIRECTION DES ORGANISMES TOURISTIQUES ET DU DEVELOPPEMENT NUMERIQUE</a:t>
            </a:r>
            <a:endParaRPr lang="fr-FR" sz="1200" b="1" dirty="0">
              <a:solidFill>
                <a:schemeClr val="bg1"/>
              </a:solidFill>
              <a:latin typeface="Galano Classic" charset="0"/>
              <a:ea typeface="Galano Classic" charset="0"/>
              <a:cs typeface="Galano Classic" charset="0"/>
            </a:endParaRPr>
          </a:p>
        </p:txBody>
      </p:sp>
      <p:pic>
        <p:nvPicPr>
          <p:cNvPr id="19" name="Imag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88" y="5568140"/>
            <a:ext cx="1875068" cy="1154622"/>
          </a:xfrm>
          <a:prstGeom prst="rect">
            <a:avLst/>
          </a:prstGeom>
        </p:spPr>
      </p:pic>
      <p:pic>
        <p:nvPicPr>
          <p:cNvPr id="12" name="Image 11"/>
          <p:cNvPicPr/>
          <p:nvPr/>
        </p:nvPicPr>
        <p:blipFill>
          <a:blip r:embed="rId4" cstate="print">
            <a:extLst>
              <a:ext uri="{28A0092B-C50C-407E-A947-70E740481C1C}">
                <a14:useLocalDpi xmlns:a14="http://schemas.microsoft.com/office/drawing/2010/main" val="0"/>
              </a:ext>
            </a:extLst>
          </a:blip>
          <a:stretch>
            <a:fillRect/>
          </a:stretch>
        </p:blipFill>
        <p:spPr>
          <a:xfrm>
            <a:off x="2496147" y="3832358"/>
            <a:ext cx="1162050" cy="1162050"/>
          </a:xfrm>
          <a:prstGeom prst="rect">
            <a:avLst/>
          </a:prstGeom>
        </p:spPr>
      </p:pic>
      <p:sp>
        <p:nvSpPr>
          <p:cNvPr id="16" name="Titre 1"/>
          <p:cNvSpPr>
            <a:spLocks noGrp="1"/>
          </p:cNvSpPr>
          <p:nvPr>
            <p:ph type="ctrTitle"/>
          </p:nvPr>
        </p:nvSpPr>
        <p:spPr>
          <a:xfrm>
            <a:off x="631930" y="333445"/>
            <a:ext cx="4890485" cy="1827927"/>
          </a:xfrm>
        </p:spPr>
        <p:txBody>
          <a:bodyPr>
            <a:normAutofit fontScale="90000"/>
          </a:bodyPr>
          <a:lstStyle/>
          <a:p>
            <a:pPr>
              <a:lnSpc>
                <a:spcPct val="150000"/>
              </a:lnSpc>
            </a:pPr>
            <a:r>
              <a:rPr lang="fr-FR" sz="4000" b="1" cap="small" dirty="0" smtClean="0">
                <a:solidFill>
                  <a:srgbClr val="ED1A3B"/>
                </a:solidFill>
                <a:latin typeface="Galano Classic" charset="0"/>
                <a:ea typeface="Galano Classic" charset="0"/>
                <a:cs typeface="Galano Classic" charset="0"/>
              </a:rPr>
              <a:t>Sites WEB </a:t>
            </a:r>
            <a:br>
              <a:rPr lang="fr-FR" sz="4000" b="1" cap="small" dirty="0" smtClean="0">
                <a:solidFill>
                  <a:srgbClr val="ED1A3B"/>
                </a:solidFill>
                <a:latin typeface="Galano Classic" charset="0"/>
                <a:ea typeface="Galano Classic" charset="0"/>
                <a:cs typeface="Galano Classic" charset="0"/>
              </a:rPr>
            </a:br>
            <a:r>
              <a:rPr lang="fr-FR" sz="4000" b="1" cap="small" dirty="0" smtClean="0">
                <a:solidFill>
                  <a:srgbClr val="ED1A3B"/>
                </a:solidFill>
                <a:latin typeface="Galano Classic" charset="0"/>
                <a:ea typeface="Galano Classic" charset="0"/>
                <a:cs typeface="Galano Classic" charset="0"/>
              </a:rPr>
              <a:t>Maisons du tourisme</a:t>
            </a:r>
            <a:endParaRPr lang="fr-FR" sz="4000" b="1" cap="small" dirty="0">
              <a:solidFill>
                <a:srgbClr val="ED1A3B"/>
              </a:solidFill>
              <a:latin typeface="Galano Classic" charset="0"/>
              <a:ea typeface="Galano Classic" charset="0"/>
              <a:cs typeface="Galano Classic" charset="0"/>
            </a:endParaRPr>
          </a:p>
        </p:txBody>
      </p:sp>
    </p:spTree>
    <p:extLst>
      <p:ext uri="{BB962C8B-B14F-4D97-AF65-F5344CB8AC3E}">
        <p14:creationId xmlns:p14="http://schemas.microsoft.com/office/powerpoint/2010/main" val="10887852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 y="365126"/>
            <a:ext cx="8246854" cy="504000"/>
          </a:xfrm>
        </p:spPr>
        <p:txBody>
          <a:bodyPr/>
          <a:lstStyle/>
          <a:p>
            <a:r>
              <a:rPr lang="fr-BE" dirty="0" smtClean="0"/>
              <a:t>Les informations de base</a:t>
            </a:r>
            <a:endParaRPr lang="fr-BE" dirty="0"/>
          </a:p>
        </p:txBody>
      </p:sp>
      <p:pic>
        <p:nvPicPr>
          <p:cNvPr id="3" name="Image 2"/>
          <p:cNvPicPr>
            <a:picLocks noChangeAspect="1"/>
          </p:cNvPicPr>
          <p:nvPr/>
        </p:nvPicPr>
        <p:blipFill>
          <a:blip r:embed="rId2"/>
          <a:stretch>
            <a:fillRect/>
          </a:stretch>
        </p:blipFill>
        <p:spPr>
          <a:xfrm>
            <a:off x="274322" y="1010866"/>
            <a:ext cx="4137742" cy="5760000"/>
          </a:xfrm>
          <a:prstGeom prst="rect">
            <a:avLst/>
          </a:prstGeom>
          <a:ln>
            <a:solidFill>
              <a:schemeClr val="tx1">
                <a:lumMod val="50000"/>
                <a:lumOff val="50000"/>
              </a:schemeClr>
            </a:solidFill>
          </a:ln>
        </p:spPr>
      </p:pic>
      <p:pic>
        <p:nvPicPr>
          <p:cNvPr id="5" name="Image 4"/>
          <p:cNvPicPr>
            <a:picLocks noChangeAspect="1"/>
          </p:cNvPicPr>
          <p:nvPr/>
        </p:nvPicPr>
        <p:blipFill rotWithShape="1">
          <a:blip r:embed="rId3"/>
          <a:srcRect t="1789"/>
          <a:stretch/>
        </p:blipFill>
        <p:spPr>
          <a:xfrm>
            <a:off x="6542983" y="1010866"/>
            <a:ext cx="4700830" cy="5760000"/>
          </a:xfrm>
          <a:prstGeom prst="rect">
            <a:avLst/>
          </a:prstGeom>
          <a:ln>
            <a:solidFill>
              <a:schemeClr val="tx1">
                <a:lumMod val="50000"/>
                <a:lumOff val="50000"/>
              </a:schemeClr>
            </a:solidFill>
          </a:ln>
        </p:spPr>
      </p:pic>
    </p:spTree>
    <p:extLst>
      <p:ext uri="{BB962C8B-B14F-4D97-AF65-F5344CB8AC3E}">
        <p14:creationId xmlns:p14="http://schemas.microsoft.com/office/powerpoint/2010/main" val="8121764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 y="365126"/>
            <a:ext cx="8246854" cy="504000"/>
          </a:xfrm>
        </p:spPr>
        <p:txBody>
          <a:bodyPr/>
          <a:lstStyle/>
          <a:p>
            <a:r>
              <a:rPr lang="fr-BE" dirty="0" smtClean="0"/>
              <a:t>Les informations de base</a:t>
            </a:r>
            <a:endParaRPr lang="fr-BE" dirty="0"/>
          </a:p>
        </p:txBody>
      </p:sp>
      <p:pic>
        <p:nvPicPr>
          <p:cNvPr id="2" name="Image 1"/>
          <p:cNvPicPr>
            <a:picLocks noChangeAspect="1"/>
          </p:cNvPicPr>
          <p:nvPr/>
        </p:nvPicPr>
        <p:blipFill>
          <a:blip r:embed="rId2"/>
          <a:stretch>
            <a:fillRect/>
          </a:stretch>
        </p:blipFill>
        <p:spPr>
          <a:xfrm>
            <a:off x="290252" y="943941"/>
            <a:ext cx="3560044" cy="5760000"/>
          </a:xfrm>
          <a:prstGeom prst="rect">
            <a:avLst/>
          </a:prstGeom>
          <a:ln>
            <a:solidFill>
              <a:schemeClr val="tx1">
                <a:lumMod val="50000"/>
                <a:lumOff val="50000"/>
              </a:schemeClr>
            </a:solidFill>
          </a:ln>
        </p:spPr>
      </p:pic>
    </p:spTree>
    <p:extLst>
      <p:ext uri="{BB962C8B-B14F-4D97-AF65-F5344CB8AC3E}">
        <p14:creationId xmlns:p14="http://schemas.microsoft.com/office/powerpoint/2010/main" val="21789584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 y="365126"/>
            <a:ext cx="8246854" cy="504000"/>
          </a:xfrm>
        </p:spPr>
        <p:txBody>
          <a:bodyPr/>
          <a:lstStyle/>
          <a:p>
            <a:r>
              <a:rPr lang="fr-BE" dirty="0" smtClean="0"/>
              <a:t>Les informations de base</a:t>
            </a:r>
            <a:endParaRPr lang="fr-BE" dirty="0"/>
          </a:p>
        </p:txBody>
      </p:sp>
      <p:pic>
        <p:nvPicPr>
          <p:cNvPr id="6" name="Image 5"/>
          <p:cNvPicPr>
            <a:picLocks noChangeAspect="1"/>
          </p:cNvPicPr>
          <p:nvPr/>
        </p:nvPicPr>
        <p:blipFill>
          <a:blip r:embed="rId2"/>
          <a:stretch>
            <a:fillRect/>
          </a:stretch>
        </p:blipFill>
        <p:spPr>
          <a:xfrm>
            <a:off x="270423" y="1023158"/>
            <a:ext cx="4272897" cy="5760000"/>
          </a:xfrm>
          <a:prstGeom prst="rect">
            <a:avLst/>
          </a:prstGeom>
          <a:ln>
            <a:solidFill>
              <a:schemeClr val="tx1">
                <a:lumMod val="50000"/>
                <a:lumOff val="50000"/>
              </a:schemeClr>
            </a:solidFill>
          </a:ln>
        </p:spPr>
      </p:pic>
      <p:pic>
        <p:nvPicPr>
          <p:cNvPr id="7" name="Image 6"/>
          <p:cNvPicPr>
            <a:picLocks noChangeAspect="1"/>
          </p:cNvPicPr>
          <p:nvPr/>
        </p:nvPicPr>
        <p:blipFill>
          <a:blip r:embed="rId3"/>
          <a:stretch>
            <a:fillRect/>
          </a:stretch>
        </p:blipFill>
        <p:spPr>
          <a:xfrm>
            <a:off x="6840097" y="1023158"/>
            <a:ext cx="4321704" cy="5760000"/>
          </a:xfrm>
          <a:prstGeom prst="rect">
            <a:avLst/>
          </a:prstGeom>
          <a:ln>
            <a:solidFill>
              <a:schemeClr val="tx1">
                <a:lumMod val="50000"/>
                <a:lumOff val="50000"/>
              </a:schemeClr>
            </a:solidFill>
          </a:ln>
        </p:spPr>
      </p:pic>
    </p:spTree>
    <p:extLst>
      <p:ext uri="{BB962C8B-B14F-4D97-AF65-F5344CB8AC3E}">
        <p14:creationId xmlns:p14="http://schemas.microsoft.com/office/powerpoint/2010/main" val="27726054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 y="365126"/>
            <a:ext cx="8246854" cy="504000"/>
          </a:xfrm>
        </p:spPr>
        <p:txBody>
          <a:bodyPr/>
          <a:lstStyle/>
          <a:p>
            <a:r>
              <a:rPr lang="fr-BE" dirty="0" smtClean="0"/>
              <a:t>Les informations de base</a:t>
            </a:r>
            <a:endParaRPr lang="fr-BE" dirty="0"/>
          </a:p>
        </p:txBody>
      </p:sp>
      <p:pic>
        <p:nvPicPr>
          <p:cNvPr id="2" name="Image 1"/>
          <p:cNvPicPr>
            <a:picLocks noChangeAspect="1"/>
          </p:cNvPicPr>
          <p:nvPr/>
        </p:nvPicPr>
        <p:blipFill>
          <a:blip r:embed="rId2"/>
          <a:stretch>
            <a:fillRect/>
          </a:stretch>
        </p:blipFill>
        <p:spPr>
          <a:xfrm>
            <a:off x="302895" y="1003762"/>
            <a:ext cx="3282162" cy="5760000"/>
          </a:xfrm>
          <a:prstGeom prst="rect">
            <a:avLst/>
          </a:prstGeom>
          <a:ln>
            <a:solidFill>
              <a:schemeClr val="tx1">
                <a:lumMod val="50000"/>
                <a:lumOff val="50000"/>
              </a:schemeClr>
            </a:solidFill>
          </a:ln>
        </p:spPr>
      </p:pic>
      <p:pic>
        <p:nvPicPr>
          <p:cNvPr id="3" name="Image 2"/>
          <p:cNvPicPr>
            <a:picLocks noChangeAspect="1"/>
          </p:cNvPicPr>
          <p:nvPr/>
        </p:nvPicPr>
        <p:blipFill>
          <a:blip r:embed="rId3"/>
          <a:stretch>
            <a:fillRect/>
          </a:stretch>
        </p:blipFill>
        <p:spPr>
          <a:xfrm>
            <a:off x="3962922" y="1003762"/>
            <a:ext cx="3354432" cy="5760000"/>
          </a:xfrm>
          <a:prstGeom prst="rect">
            <a:avLst/>
          </a:prstGeom>
          <a:ln>
            <a:solidFill>
              <a:schemeClr val="tx1">
                <a:lumMod val="50000"/>
                <a:lumOff val="50000"/>
              </a:schemeClr>
            </a:solidFill>
          </a:ln>
        </p:spPr>
      </p:pic>
      <p:pic>
        <p:nvPicPr>
          <p:cNvPr id="5" name="Image 4"/>
          <p:cNvPicPr>
            <a:picLocks noChangeAspect="1"/>
          </p:cNvPicPr>
          <p:nvPr/>
        </p:nvPicPr>
        <p:blipFill>
          <a:blip r:embed="rId4"/>
          <a:stretch>
            <a:fillRect/>
          </a:stretch>
        </p:blipFill>
        <p:spPr>
          <a:xfrm>
            <a:off x="8490931" y="52730"/>
            <a:ext cx="2808000" cy="2713661"/>
          </a:xfrm>
          <a:prstGeom prst="rect">
            <a:avLst/>
          </a:prstGeom>
          <a:ln>
            <a:solidFill>
              <a:schemeClr val="tx1">
                <a:lumMod val="50000"/>
                <a:lumOff val="50000"/>
              </a:schemeClr>
            </a:solidFill>
          </a:ln>
        </p:spPr>
      </p:pic>
      <p:pic>
        <p:nvPicPr>
          <p:cNvPr id="8" name="Image 7"/>
          <p:cNvPicPr>
            <a:picLocks noChangeAspect="1"/>
          </p:cNvPicPr>
          <p:nvPr/>
        </p:nvPicPr>
        <p:blipFill>
          <a:blip r:embed="rId5"/>
          <a:stretch>
            <a:fillRect/>
          </a:stretch>
        </p:blipFill>
        <p:spPr>
          <a:xfrm>
            <a:off x="8490931" y="2865508"/>
            <a:ext cx="2808000" cy="3924501"/>
          </a:xfrm>
          <a:prstGeom prst="rect">
            <a:avLst/>
          </a:prstGeom>
          <a:ln>
            <a:solidFill>
              <a:schemeClr val="tx1">
                <a:lumMod val="50000"/>
                <a:lumOff val="50000"/>
              </a:schemeClr>
            </a:solidFill>
          </a:ln>
        </p:spPr>
      </p:pic>
    </p:spTree>
    <p:extLst>
      <p:ext uri="{BB962C8B-B14F-4D97-AF65-F5344CB8AC3E}">
        <p14:creationId xmlns:p14="http://schemas.microsoft.com/office/powerpoint/2010/main" val="8937932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 y="365126"/>
            <a:ext cx="8246854" cy="504000"/>
          </a:xfrm>
        </p:spPr>
        <p:txBody>
          <a:bodyPr/>
          <a:lstStyle/>
          <a:p>
            <a:r>
              <a:rPr lang="fr-BE" dirty="0" smtClean="0"/>
              <a:t>Les informations de base</a:t>
            </a:r>
            <a:endParaRPr lang="fr-BE" dirty="0"/>
          </a:p>
        </p:txBody>
      </p:sp>
      <p:pic>
        <p:nvPicPr>
          <p:cNvPr id="6" name="Image 5"/>
          <p:cNvPicPr>
            <a:picLocks noChangeAspect="1"/>
          </p:cNvPicPr>
          <p:nvPr/>
        </p:nvPicPr>
        <p:blipFill>
          <a:blip r:embed="rId2"/>
          <a:stretch>
            <a:fillRect/>
          </a:stretch>
        </p:blipFill>
        <p:spPr>
          <a:xfrm>
            <a:off x="302632" y="932411"/>
            <a:ext cx="4485600" cy="5760000"/>
          </a:xfrm>
          <a:prstGeom prst="rect">
            <a:avLst/>
          </a:prstGeom>
          <a:ln>
            <a:solidFill>
              <a:schemeClr val="tx1">
                <a:lumMod val="50000"/>
                <a:lumOff val="50000"/>
              </a:schemeClr>
            </a:solidFill>
          </a:ln>
        </p:spPr>
      </p:pic>
      <p:pic>
        <p:nvPicPr>
          <p:cNvPr id="7" name="Image 6"/>
          <p:cNvPicPr>
            <a:picLocks noChangeAspect="1"/>
          </p:cNvPicPr>
          <p:nvPr/>
        </p:nvPicPr>
        <p:blipFill>
          <a:blip r:embed="rId3"/>
          <a:stretch>
            <a:fillRect/>
          </a:stretch>
        </p:blipFill>
        <p:spPr>
          <a:xfrm>
            <a:off x="6493451" y="2174729"/>
            <a:ext cx="4500000" cy="2992574"/>
          </a:xfrm>
          <a:prstGeom prst="rect">
            <a:avLst/>
          </a:prstGeom>
          <a:ln>
            <a:solidFill>
              <a:schemeClr val="tx1">
                <a:lumMod val="50000"/>
                <a:lumOff val="50000"/>
              </a:schemeClr>
            </a:solidFill>
          </a:ln>
        </p:spPr>
      </p:pic>
    </p:spTree>
    <p:extLst>
      <p:ext uri="{BB962C8B-B14F-4D97-AF65-F5344CB8AC3E}">
        <p14:creationId xmlns:p14="http://schemas.microsoft.com/office/powerpoint/2010/main" val="11214069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4697" y="165876"/>
            <a:ext cx="7822606" cy="5503404"/>
          </a:xfrm>
          <a:prstGeom prst="rect">
            <a:avLst/>
          </a:prstGeom>
        </p:spPr>
      </p:pic>
    </p:spTree>
    <p:extLst>
      <p:ext uri="{BB962C8B-B14F-4D97-AF65-F5344CB8AC3E}">
        <p14:creationId xmlns:p14="http://schemas.microsoft.com/office/powerpoint/2010/main" val="6301621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 y="365126"/>
            <a:ext cx="8246854" cy="504000"/>
          </a:xfrm>
        </p:spPr>
        <p:txBody>
          <a:bodyPr/>
          <a:lstStyle/>
          <a:p>
            <a:r>
              <a:rPr lang="fr-BE" dirty="0" smtClean="0"/>
              <a:t>Durant la conception collaborative</a:t>
            </a:r>
            <a:endParaRPr lang="fr-BE" dirty="0"/>
          </a:p>
        </p:txBody>
      </p:sp>
      <p:sp>
        <p:nvSpPr>
          <p:cNvPr id="5" name="Espace réservé du contenu 2"/>
          <p:cNvSpPr>
            <a:spLocks noGrp="1"/>
          </p:cNvSpPr>
          <p:nvPr>
            <p:ph idx="1"/>
          </p:nvPr>
        </p:nvSpPr>
        <p:spPr>
          <a:xfrm>
            <a:off x="838200" y="1316666"/>
            <a:ext cx="10515600" cy="4497538"/>
          </a:xfrm>
        </p:spPr>
        <p:txBody>
          <a:bodyPr>
            <a:normAutofit/>
          </a:bodyPr>
          <a:lstStyle/>
          <a:p>
            <a:pPr lvl="0"/>
            <a:r>
              <a:rPr lang="fr-FR" sz="2000" dirty="0" smtClean="0">
                <a:solidFill>
                  <a:schemeClr val="tx1">
                    <a:lumMod val="50000"/>
                    <a:lumOff val="50000"/>
                  </a:schemeClr>
                </a:solidFill>
              </a:rPr>
              <a:t>Il est impératif dans un premier temps de remplir le </a:t>
            </a:r>
            <a:r>
              <a:rPr lang="fr-FR" sz="2000" dirty="0" smtClean="0"/>
              <a:t>Google </a:t>
            </a:r>
            <a:r>
              <a:rPr lang="fr-FR" sz="2000" dirty="0" err="1" smtClean="0"/>
              <a:t>Form</a:t>
            </a:r>
            <a:r>
              <a:rPr lang="fr-FR" sz="2000" dirty="0" smtClean="0">
                <a:solidFill>
                  <a:schemeClr val="tx1">
                    <a:lumMod val="50000"/>
                    <a:lumOff val="50000"/>
                  </a:schemeClr>
                </a:solidFill>
              </a:rPr>
              <a:t>.</a:t>
            </a:r>
          </a:p>
          <a:p>
            <a:pPr lvl="0"/>
            <a:endParaRPr lang="fr-FR" sz="2000" dirty="0">
              <a:solidFill>
                <a:schemeClr val="tx1">
                  <a:lumMod val="50000"/>
                  <a:lumOff val="50000"/>
                </a:schemeClr>
              </a:solidFill>
            </a:endParaRPr>
          </a:p>
          <a:p>
            <a:pPr lvl="0"/>
            <a:r>
              <a:rPr lang="fr-FR" sz="2000" dirty="0" smtClean="0">
                <a:solidFill>
                  <a:schemeClr val="tx1">
                    <a:lumMod val="50000"/>
                    <a:lumOff val="50000"/>
                  </a:schemeClr>
                </a:solidFill>
              </a:rPr>
              <a:t>Par la suite, la communication doit être la plus </a:t>
            </a:r>
            <a:r>
              <a:rPr lang="fr-FR" sz="2000" dirty="0" smtClean="0"/>
              <a:t>aisée</a:t>
            </a:r>
            <a:r>
              <a:rPr lang="fr-FR" sz="2000" dirty="0" smtClean="0">
                <a:solidFill>
                  <a:schemeClr val="tx1">
                    <a:lumMod val="50000"/>
                    <a:lumOff val="50000"/>
                  </a:schemeClr>
                </a:solidFill>
              </a:rPr>
              <a:t> possible tout en restant </a:t>
            </a:r>
            <a:r>
              <a:rPr lang="fr-FR" sz="2000" dirty="0" smtClean="0"/>
              <a:t>adaptée</a:t>
            </a:r>
            <a:r>
              <a:rPr lang="fr-FR" sz="2000" dirty="0" smtClean="0">
                <a:solidFill>
                  <a:schemeClr val="tx1">
                    <a:lumMod val="50000"/>
                    <a:lumOff val="50000"/>
                  </a:schemeClr>
                </a:solidFill>
              </a:rPr>
              <a:t> au projet. </a:t>
            </a:r>
          </a:p>
          <a:p>
            <a:pPr lvl="0"/>
            <a:endParaRPr lang="fr-FR" sz="2000" dirty="0">
              <a:solidFill>
                <a:schemeClr val="tx1">
                  <a:lumMod val="50000"/>
                  <a:lumOff val="50000"/>
                </a:schemeClr>
              </a:solidFill>
            </a:endParaRPr>
          </a:p>
          <a:p>
            <a:pPr lvl="0"/>
            <a:r>
              <a:rPr lang="fr-FR" sz="2000" dirty="0" smtClean="0">
                <a:solidFill>
                  <a:schemeClr val="tx1">
                    <a:lumMod val="50000"/>
                    <a:lumOff val="50000"/>
                  </a:schemeClr>
                </a:solidFill>
              </a:rPr>
              <a:t>Les communications </a:t>
            </a:r>
            <a:r>
              <a:rPr lang="fr-FR" sz="2000" dirty="0" smtClean="0"/>
              <a:t>visuelles</a:t>
            </a:r>
            <a:r>
              <a:rPr lang="fr-FR" sz="2000" dirty="0" smtClean="0">
                <a:solidFill>
                  <a:schemeClr val="tx1">
                    <a:lumMod val="50000"/>
                    <a:lumOff val="50000"/>
                  </a:schemeClr>
                </a:solidFill>
              </a:rPr>
              <a:t> sont hautement appréciées par l’équipe</a:t>
            </a:r>
          </a:p>
          <a:p>
            <a:pPr lvl="0"/>
            <a:endParaRPr lang="fr-FR" sz="2000" dirty="0">
              <a:solidFill>
                <a:schemeClr val="tx1">
                  <a:lumMod val="50000"/>
                  <a:lumOff val="50000"/>
                </a:schemeClr>
              </a:solidFill>
            </a:endParaRPr>
          </a:p>
          <a:p>
            <a:pPr lvl="0"/>
            <a:r>
              <a:rPr lang="fr-FR" sz="2000" dirty="0" smtClean="0">
                <a:solidFill>
                  <a:schemeClr val="tx1">
                    <a:lumMod val="50000"/>
                    <a:lumOff val="50000"/>
                  </a:schemeClr>
                </a:solidFill>
                <a:sym typeface="Wingdings" panose="05000000000000000000" pitchFamily="2" charset="2"/>
              </a:rPr>
              <a:t> </a:t>
            </a:r>
            <a:r>
              <a:rPr lang="fr-FR" sz="2000" dirty="0" smtClean="0"/>
              <a:t>Exemple</a:t>
            </a:r>
          </a:p>
        </p:txBody>
      </p:sp>
    </p:spTree>
    <p:extLst>
      <p:ext uri="{BB962C8B-B14F-4D97-AF65-F5344CB8AC3E}">
        <p14:creationId xmlns:p14="http://schemas.microsoft.com/office/powerpoint/2010/main" val="25697207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 y="365126"/>
            <a:ext cx="8246854" cy="504000"/>
          </a:xfrm>
        </p:spPr>
        <p:txBody>
          <a:bodyPr/>
          <a:lstStyle/>
          <a:p>
            <a:r>
              <a:rPr lang="fr-BE" dirty="0" smtClean="0"/>
              <a:t>Durant la conception collaborative</a:t>
            </a:r>
            <a:endParaRPr lang="fr-BE"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92" y="1027874"/>
            <a:ext cx="4074648" cy="576000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2849" y="249382"/>
            <a:ext cx="4583978" cy="6480000"/>
          </a:xfrm>
          <a:prstGeom prst="rect">
            <a:avLst/>
          </a:prstGeom>
        </p:spPr>
      </p:pic>
      <p:sp>
        <p:nvSpPr>
          <p:cNvPr id="7" name="Espace réservé du contenu 2"/>
          <p:cNvSpPr>
            <a:spLocks noGrp="1"/>
          </p:cNvSpPr>
          <p:nvPr>
            <p:ph idx="1"/>
          </p:nvPr>
        </p:nvSpPr>
        <p:spPr>
          <a:xfrm>
            <a:off x="4301290" y="3643171"/>
            <a:ext cx="3016109" cy="405131"/>
          </a:xfrm>
        </p:spPr>
        <p:txBody>
          <a:bodyPr>
            <a:normAutofit/>
          </a:bodyPr>
          <a:lstStyle/>
          <a:p>
            <a:pPr lvl="0" algn="ctr"/>
            <a:r>
              <a:rPr lang="fr-FR" sz="2000" dirty="0" smtClean="0"/>
              <a:t>Nous avons reçu ceci</a:t>
            </a:r>
          </a:p>
        </p:txBody>
      </p:sp>
      <p:cxnSp>
        <p:nvCxnSpPr>
          <p:cNvPr id="9" name="Connecteur droit avec flèche 8"/>
          <p:cNvCxnSpPr/>
          <p:nvPr/>
        </p:nvCxnSpPr>
        <p:spPr>
          <a:xfrm>
            <a:off x="4479308" y="4114800"/>
            <a:ext cx="2660073" cy="0"/>
          </a:xfrm>
          <a:prstGeom prst="straightConnector1">
            <a:avLst/>
          </a:prstGeom>
          <a:ln w="19050">
            <a:solidFill>
              <a:srgbClr val="3ABFC2"/>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8654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 y="365126"/>
            <a:ext cx="8246854" cy="504000"/>
          </a:xfrm>
        </p:spPr>
        <p:txBody>
          <a:bodyPr/>
          <a:lstStyle/>
          <a:p>
            <a:r>
              <a:rPr lang="fr-BE" dirty="0" smtClean="0"/>
              <a:t>Durant la conception collaborative</a:t>
            </a:r>
            <a:endParaRPr lang="fr-BE" dirty="0"/>
          </a:p>
        </p:txBody>
      </p:sp>
      <p:sp>
        <p:nvSpPr>
          <p:cNvPr id="7" name="Espace réservé du contenu 2"/>
          <p:cNvSpPr>
            <a:spLocks noGrp="1"/>
          </p:cNvSpPr>
          <p:nvPr>
            <p:ph idx="1"/>
          </p:nvPr>
        </p:nvSpPr>
        <p:spPr>
          <a:xfrm>
            <a:off x="4376104" y="1067998"/>
            <a:ext cx="3016109" cy="405131"/>
          </a:xfrm>
        </p:spPr>
        <p:txBody>
          <a:bodyPr>
            <a:normAutofit/>
          </a:bodyPr>
          <a:lstStyle/>
          <a:p>
            <a:pPr lvl="0" algn="ctr"/>
            <a:r>
              <a:rPr lang="fr-FR" sz="2000" dirty="0" smtClean="0"/>
              <a:t>Et c’est devenu ceci</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7020" y="166254"/>
            <a:ext cx="4061911" cy="6583680"/>
          </a:xfrm>
          <a:prstGeom prst="rect">
            <a:avLst/>
          </a:prstGeom>
        </p:spPr>
      </p:pic>
      <p:cxnSp>
        <p:nvCxnSpPr>
          <p:cNvPr id="10" name="Connecteur droit avec flèche 9"/>
          <p:cNvCxnSpPr/>
          <p:nvPr/>
        </p:nvCxnSpPr>
        <p:spPr>
          <a:xfrm>
            <a:off x="4637249" y="1448190"/>
            <a:ext cx="2493818" cy="0"/>
          </a:xfrm>
          <a:prstGeom prst="straightConnector1">
            <a:avLst/>
          </a:prstGeom>
          <a:ln w="19050">
            <a:solidFill>
              <a:srgbClr val="3ABFC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6160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 y="365126"/>
            <a:ext cx="8246854" cy="504000"/>
          </a:xfrm>
        </p:spPr>
        <p:txBody>
          <a:bodyPr/>
          <a:lstStyle/>
          <a:p>
            <a:r>
              <a:rPr lang="fr-BE" dirty="0" smtClean="0"/>
              <a:t>Durant la conception collaborative</a:t>
            </a:r>
            <a:endParaRPr lang="fr-BE" dirty="0"/>
          </a:p>
        </p:txBody>
      </p:sp>
      <p:sp>
        <p:nvSpPr>
          <p:cNvPr id="7" name="Espace réservé du contenu 2"/>
          <p:cNvSpPr>
            <a:spLocks noGrp="1"/>
          </p:cNvSpPr>
          <p:nvPr>
            <p:ph idx="1"/>
          </p:nvPr>
        </p:nvSpPr>
        <p:spPr>
          <a:xfrm>
            <a:off x="2768138" y="3050772"/>
            <a:ext cx="4025559" cy="625640"/>
          </a:xfrm>
        </p:spPr>
        <p:txBody>
          <a:bodyPr>
            <a:noAutofit/>
          </a:bodyPr>
          <a:lstStyle/>
          <a:p>
            <a:pPr lvl="0" algn="ctr"/>
            <a:r>
              <a:rPr lang="fr-FR" sz="2000" dirty="0" smtClean="0"/>
              <a:t>Il « n’y a plus qu’à » compléter avec le contenu approprié</a:t>
            </a:r>
          </a:p>
        </p:txBody>
      </p:sp>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19206" t="22601" r="20421" b="24748"/>
          <a:stretch/>
        </p:blipFill>
        <p:spPr>
          <a:xfrm>
            <a:off x="7198822" y="89693"/>
            <a:ext cx="4788131" cy="6768307"/>
          </a:xfrm>
          <a:prstGeom prst="rect">
            <a:avLst/>
          </a:prstGeom>
        </p:spPr>
      </p:pic>
      <p:cxnSp>
        <p:nvCxnSpPr>
          <p:cNvPr id="8" name="Connecteur droit avec flèche 7"/>
          <p:cNvCxnSpPr/>
          <p:nvPr/>
        </p:nvCxnSpPr>
        <p:spPr>
          <a:xfrm>
            <a:off x="3149271" y="3759128"/>
            <a:ext cx="3301405" cy="0"/>
          </a:xfrm>
          <a:prstGeom prst="straightConnector1">
            <a:avLst/>
          </a:prstGeom>
          <a:ln w="19050">
            <a:solidFill>
              <a:srgbClr val="3ABFC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58248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 l’ordre du jour…</a:t>
            </a:r>
            <a:endParaRPr lang="fr-FR" dirty="0"/>
          </a:p>
        </p:txBody>
      </p:sp>
      <p:sp>
        <p:nvSpPr>
          <p:cNvPr id="3" name="Espace réservé du contenu 2"/>
          <p:cNvSpPr>
            <a:spLocks noGrp="1"/>
          </p:cNvSpPr>
          <p:nvPr>
            <p:ph idx="1"/>
          </p:nvPr>
        </p:nvSpPr>
        <p:spPr>
          <a:xfrm>
            <a:off x="838200" y="1316666"/>
            <a:ext cx="10515600" cy="4497538"/>
          </a:xfrm>
        </p:spPr>
        <p:txBody>
          <a:bodyPr>
            <a:normAutofit fontScale="62500" lnSpcReduction="20000"/>
          </a:bodyPr>
          <a:lstStyle/>
          <a:p>
            <a:pPr marL="342900" lvl="0" indent="-342900">
              <a:buFont typeface="Arial" panose="020B0604020202020204" pitchFamily="34" charset="0"/>
              <a:buChar char="•"/>
            </a:pPr>
            <a:r>
              <a:rPr lang="fr-FR" dirty="0" smtClean="0">
                <a:solidFill>
                  <a:schemeClr val="tx1">
                    <a:lumMod val="50000"/>
                    <a:lumOff val="50000"/>
                  </a:schemeClr>
                </a:solidFill>
              </a:rPr>
              <a:t>Accueil et introduction par Daniel </a:t>
            </a:r>
            <a:r>
              <a:rPr lang="fr-FR" dirty="0" err="1" smtClean="0">
                <a:solidFill>
                  <a:schemeClr val="tx1">
                    <a:lumMod val="50000"/>
                    <a:lumOff val="50000"/>
                  </a:schemeClr>
                </a:solidFill>
              </a:rPr>
              <a:t>Danloy</a:t>
            </a:r>
            <a:endParaRPr lang="fr-FR" dirty="0" smtClean="0">
              <a:solidFill>
                <a:schemeClr val="tx1">
                  <a:lumMod val="50000"/>
                  <a:lumOff val="50000"/>
                </a:schemeClr>
              </a:solidFill>
            </a:endParaRPr>
          </a:p>
          <a:p>
            <a:pPr marL="342900" lvl="0" indent="-342900">
              <a:buFont typeface="Arial" panose="020B0604020202020204" pitchFamily="34" charset="0"/>
              <a:buChar char="•"/>
            </a:pPr>
            <a:endParaRPr lang="fr-FR" dirty="0" smtClean="0">
              <a:solidFill>
                <a:schemeClr val="tx1">
                  <a:lumMod val="50000"/>
                  <a:lumOff val="50000"/>
                </a:schemeClr>
              </a:solidFill>
            </a:endParaRPr>
          </a:p>
          <a:p>
            <a:pPr marL="342900" lvl="0" indent="-342900">
              <a:buFont typeface="Arial" panose="020B0604020202020204" pitchFamily="34" charset="0"/>
              <a:buChar char="•"/>
            </a:pPr>
            <a:r>
              <a:rPr lang="fr-FR" dirty="0" smtClean="0">
                <a:solidFill>
                  <a:schemeClr val="tx1">
                    <a:lumMod val="50000"/>
                    <a:lumOff val="50000"/>
                  </a:schemeClr>
                </a:solidFill>
              </a:rPr>
              <a:t>Présentation de la méthode de travail proposée</a:t>
            </a:r>
          </a:p>
          <a:p>
            <a:pPr marL="342900" lvl="0" indent="-342900">
              <a:buFont typeface="Arial" panose="020B0604020202020204" pitchFamily="34" charset="0"/>
              <a:buChar char="•"/>
            </a:pPr>
            <a:endParaRPr lang="fr-FR" dirty="0" smtClean="0">
              <a:solidFill>
                <a:schemeClr val="tx1">
                  <a:lumMod val="50000"/>
                  <a:lumOff val="50000"/>
                </a:schemeClr>
              </a:solidFill>
            </a:endParaRPr>
          </a:p>
          <a:p>
            <a:pPr marL="342900" lvl="0" indent="-342900">
              <a:buFont typeface="Arial" panose="020B0604020202020204" pitchFamily="34" charset="0"/>
              <a:buChar char="•"/>
            </a:pPr>
            <a:r>
              <a:rPr lang="fr-FR" dirty="0" smtClean="0">
                <a:solidFill>
                  <a:schemeClr val="tx1">
                    <a:lumMod val="50000"/>
                    <a:lumOff val="50000"/>
                  </a:schemeClr>
                </a:solidFill>
              </a:rPr>
              <a:t>Définition des inputs attendus par le CGT</a:t>
            </a:r>
          </a:p>
          <a:p>
            <a:pPr marL="342900" lvl="0" indent="-342900">
              <a:buFont typeface="Arial" panose="020B0604020202020204" pitchFamily="34" charset="0"/>
              <a:buChar char="•"/>
            </a:pPr>
            <a:endParaRPr lang="fr-FR" dirty="0" smtClean="0">
              <a:solidFill>
                <a:schemeClr val="tx1">
                  <a:lumMod val="50000"/>
                  <a:lumOff val="50000"/>
                </a:schemeClr>
              </a:solidFill>
            </a:endParaRPr>
          </a:p>
          <a:p>
            <a:pPr marL="342900" lvl="0" indent="-342900">
              <a:buFont typeface="Arial" panose="020B0604020202020204" pitchFamily="34" charset="0"/>
              <a:buChar char="•"/>
            </a:pPr>
            <a:r>
              <a:rPr lang="fr-FR" dirty="0" smtClean="0">
                <a:solidFill>
                  <a:schemeClr val="tx1">
                    <a:lumMod val="50000"/>
                    <a:lumOff val="50000"/>
                  </a:schemeClr>
                </a:solidFill>
              </a:rPr>
              <a:t>Présentation du travail en cours avec la MT OVA (premier site pilote)</a:t>
            </a:r>
          </a:p>
          <a:p>
            <a:pPr marL="342900" lvl="0" indent="-342900">
              <a:buFont typeface="Arial" panose="020B0604020202020204" pitchFamily="34" charset="0"/>
              <a:buChar char="•"/>
            </a:pPr>
            <a:endParaRPr lang="fr-FR" dirty="0" smtClean="0">
              <a:solidFill>
                <a:schemeClr val="tx1">
                  <a:lumMod val="50000"/>
                  <a:lumOff val="50000"/>
                </a:schemeClr>
              </a:solidFill>
            </a:endParaRPr>
          </a:p>
          <a:p>
            <a:pPr marL="342900" lvl="0" indent="-342900">
              <a:buFont typeface="Arial" panose="020B0604020202020204" pitchFamily="34" charset="0"/>
              <a:buChar char="•"/>
            </a:pPr>
            <a:r>
              <a:rPr lang="fr-FR" dirty="0" smtClean="0">
                <a:solidFill>
                  <a:schemeClr val="tx1">
                    <a:lumMod val="50000"/>
                    <a:lumOff val="50000"/>
                  </a:schemeClr>
                </a:solidFill>
              </a:rPr>
              <a:t>Discussion et remarques concernant le projet</a:t>
            </a:r>
          </a:p>
          <a:p>
            <a:pPr marL="342900" lvl="0" indent="-342900">
              <a:buFont typeface="Arial" panose="020B0604020202020204" pitchFamily="34" charset="0"/>
              <a:buChar char="•"/>
            </a:pPr>
            <a:endParaRPr lang="fr-FR" dirty="0" smtClean="0">
              <a:solidFill>
                <a:schemeClr val="tx1">
                  <a:lumMod val="50000"/>
                  <a:lumOff val="50000"/>
                </a:schemeClr>
              </a:solidFill>
            </a:endParaRPr>
          </a:p>
          <a:p>
            <a:pPr marL="342900" lvl="0" indent="-342900">
              <a:buFont typeface="Arial" panose="020B0604020202020204" pitchFamily="34" charset="0"/>
              <a:buChar char="•"/>
            </a:pPr>
            <a:r>
              <a:rPr lang="fr-FR" dirty="0" smtClean="0">
                <a:solidFill>
                  <a:schemeClr val="tx1">
                    <a:lumMod val="50000"/>
                    <a:lumOff val="50000"/>
                  </a:schemeClr>
                </a:solidFill>
              </a:rPr>
              <a:t>Définition d’un planning des travaux</a:t>
            </a:r>
          </a:p>
          <a:p>
            <a:pPr marL="342900" lvl="0" indent="-342900">
              <a:buFont typeface="Arial" panose="020B0604020202020204" pitchFamily="34" charset="0"/>
              <a:buChar char="•"/>
            </a:pPr>
            <a:endParaRPr lang="fr-FR" dirty="0" smtClean="0">
              <a:solidFill>
                <a:schemeClr val="tx1">
                  <a:lumMod val="50000"/>
                  <a:lumOff val="50000"/>
                </a:schemeClr>
              </a:solidFill>
            </a:endParaRPr>
          </a:p>
          <a:p>
            <a:pPr marL="342900" lvl="0" indent="-342900">
              <a:buFont typeface="Arial" panose="020B0604020202020204" pitchFamily="34" charset="0"/>
              <a:buChar char="•"/>
            </a:pPr>
            <a:r>
              <a:rPr lang="fr-FR" dirty="0" smtClean="0">
                <a:solidFill>
                  <a:schemeClr val="tx1">
                    <a:lumMod val="50000"/>
                    <a:lumOff val="50000"/>
                  </a:schemeClr>
                </a:solidFill>
              </a:rPr>
              <a:t>Divers</a:t>
            </a:r>
          </a:p>
          <a:p>
            <a:pPr marL="342900" lvl="0" indent="-342900">
              <a:buFont typeface="Arial" panose="020B0604020202020204" pitchFamily="34" charset="0"/>
              <a:buChar char="•"/>
            </a:pPr>
            <a:endParaRPr lang="fr-FR" dirty="0" smtClean="0">
              <a:solidFill>
                <a:schemeClr val="tx1">
                  <a:lumMod val="50000"/>
                  <a:lumOff val="50000"/>
                </a:schemeClr>
              </a:solidFill>
            </a:endParaRPr>
          </a:p>
          <a:p>
            <a:pPr marL="342900" lvl="0" indent="-342900">
              <a:buFont typeface="Arial" panose="020B0604020202020204" pitchFamily="34" charset="0"/>
              <a:buChar char="•"/>
            </a:pPr>
            <a:r>
              <a:rPr lang="fr-FR" dirty="0" smtClean="0">
                <a:solidFill>
                  <a:schemeClr val="tx1">
                    <a:lumMod val="50000"/>
                    <a:lumOff val="50000"/>
                  </a:schemeClr>
                </a:solidFill>
              </a:rPr>
              <a:t>13h00 – A table! </a:t>
            </a:r>
            <a:endParaRPr lang="fr-FR" dirty="0">
              <a:solidFill>
                <a:schemeClr val="tx1">
                  <a:lumMod val="50000"/>
                  <a:lumOff val="50000"/>
                </a:schemeClr>
              </a:solidFill>
            </a:endParaRPr>
          </a:p>
        </p:txBody>
      </p:sp>
    </p:spTree>
    <p:extLst>
      <p:ext uri="{BB962C8B-B14F-4D97-AF65-F5344CB8AC3E}">
        <p14:creationId xmlns:p14="http://schemas.microsoft.com/office/powerpoint/2010/main" val="1153078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 y="2806402"/>
            <a:ext cx="10230930" cy="678670"/>
          </a:xfrm>
        </p:spPr>
        <p:txBody>
          <a:bodyPr/>
          <a:lstStyle/>
          <a:p>
            <a:r>
              <a:rPr lang="fr-BE" dirty="0"/>
              <a:t>Présentation du travail en cours avec la MT </a:t>
            </a:r>
            <a:r>
              <a:rPr lang="fr-BE" dirty="0" smtClean="0"/>
              <a:t>OVA</a:t>
            </a:r>
            <a:endParaRPr lang="fr-BE" dirty="0"/>
          </a:p>
        </p:txBody>
      </p:sp>
    </p:spTree>
    <p:extLst>
      <p:ext uri="{BB962C8B-B14F-4D97-AF65-F5344CB8AC3E}">
        <p14:creationId xmlns:p14="http://schemas.microsoft.com/office/powerpoint/2010/main" val="8787391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 y="365126"/>
            <a:ext cx="8246854" cy="504000"/>
          </a:xfrm>
        </p:spPr>
        <p:txBody>
          <a:bodyPr/>
          <a:lstStyle/>
          <a:p>
            <a:r>
              <a:rPr lang="fr-BE" dirty="0" smtClean="0"/>
              <a:t>Le site OVA dans son état actuel</a:t>
            </a:r>
            <a:endParaRPr lang="fr-BE" dirty="0"/>
          </a:p>
        </p:txBody>
      </p:sp>
      <p:sp>
        <p:nvSpPr>
          <p:cNvPr id="5" name="Espace réservé du contenu 2"/>
          <p:cNvSpPr>
            <a:spLocks noGrp="1"/>
          </p:cNvSpPr>
          <p:nvPr>
            <p:ph idx="1"/>
          </p:nvPr>
        </p:nvSpPr>
        <p:spPr>
          <a:xfrm>
            <a:off x="768531" y="2837103"/>
            <a:ext cx="10515600" cy="425048"/>
          </a:xfrm>
        </p:spPr>
        <p:txBody>
          <a:bodyPr>
            <a:normAutofit/>
          </a:bodyPr>
          <a:lstStyle/>
          <a:p>
            <a:pPr lvl="0"/>
            <a:r>
              <a:rPr lang="fr-BE" sz="2000" dirty="0">
                <a:hlinkClick r:id="rId2"/>
              </a:rPr>
              <a:t>http://ontestleplugin.tourismewallonie.be/wordpresstest/</a:t>
            </a:r>
            <a:endParaRPr lang="fr-BE" sz="2000" dirty="0">
              <a:solidFill>
                <a:schemeClr val="tx1">
                  <a:lumMod val="50000"/>
                  <a:lumOff val="50000"/>
                </a:schemeClr>
              </a:solidFill>
            </a:endParaRPr>
          </a:p>
          <a:p>
            <a:pPr lvl="0"/>
            <a:endParaRPr lang="fr-FR" sz="2000" dirty="0" smtClean="0">
              <a:solidFill>
                <a:schemeClr val="tx1">
                  <a:lumMod val="50000"/>
                  <a:lumOff val="50000"/>
                </a:schemeClr>
              </a:solidFill>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35129">
            <a:off x="7726702" y="3045683"/>
            <a:ext cx="432936" cy="432936"/>
          </a:xfrm>
          <a:prstGeom prst="rect">
            <a:avLst/>
          </a:prstGeom>
        </p:spPr>
      </p:pic>
      <p:sp>
        <p:nvSpPr>
          <p:cNvPr id="7" name="Espace réservé du contenu 2"/>
          <p:cNvSpPr txBox="1">
            <a:spLocks/>
          </p:cNvSpPr>
          <p:nvPr/>
        </p:nvSpPr>
        <p:spPr>
          <a:xfrm>
            <a:off x="768531" y="3565809"/>
            <a:ext cx="10515600" cy="12971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500" b="1" i="0" kern="1200">
                <a:solidFill>
                  <a:srgbClr val="3ABFC2"/>
                </a:solidFill>
                <a:latin typeface="Galano Classic" charset="0"/>
                <a:ea typeface="Galano Classic" charset="0"/>
                <a:cs typeface="Galano Classic" charset="0"/>
              </a:defRPr>
            </a:lvl1pPr>
            <a:lvl2pPr marL="457200" indent="0" algn="l" defTabSz="914400" rtl="0" eaLnBrk="1" latinLnBrk="0" hangingPunct="1">
              <a:lnSpc>
                <a:spcPct val="90000"/>
              </a:lnSpc>
              <a:spcBef>
                <a:spcPts val="500"/>
              </a:spcBef>
              <a:buClr>
                <a:srgbClr val="ED1A3B"/>
              </a:buClr>
              <a:buSzPct val="150000"/>
              <a:buFont typeface="Arial"/>
              <a:buNone/>
              <a:defRPr sz="2400" b="0" i="0" kern="1200">
                <a:solidFill>
                  <a:srgbClr val="3ABFC2"/>
                </a:solidFill>
                <a:latin typeface="Lato Medium" charset="0"/>
                <a:ea typeface="Lato Medium" charset="0"/>
                <a:cs typeface="Lato Medium" charset="0"/>
              </a:defRPr>
            </a:lvl2pPr>
            <a:lvl3pPr marL="1143000" indent="-228600" algn="l" defTabSz="914400" rtl="0" eaLnBrk="1" latinLnBrk="0" hangingPunct="1">
              <a:lnSpc>
                <a:spcPct val="90000"/>
              </a:lnSpc>
              <a:spcBef>
                <a:spcPts val="500"/>
              </a:spcBef>
              <a:buClr>
                <a:srgbClr val="ED1A3B"/>
              </a:buClr>
              <a:buSzPct val="150000"/>
              <a:buFont typeface="Arial"/>
              <a:buChar char="•"/>
              <a:defRPr sz="2000" b="0" i="0" kern="1200">
                <a:solidFill>
                  <a:srgbClr val="3ABFC2"/>
                </a:solidFill>
                <a:latin typeface="Lato Medium" charset="0"/>
                <a:ea typeface="Lato Medium" charset="0"/>
                <a:cs typeface="Lato Medium"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50000"/>
                    <a:lumOff val="50000"/>
                  </a:schemeClr>
                </a:solidFill>
                <a:latin typeface="Lato Medium" charset="0"/>
                <a:ea typeface="Lato Medium" charset="0"/>
                <a:cs typeface="Lato Medium" charset="0"/>
              </a:defRPr>
            </a:lvl4pPr>
            <a:lvl5pPr marL="2057400" indent="-228600" algn="l" defTabSz="914400" rtl="0" eaLnBrk="1" latinLnBrk="0" hangingPunct="1">
              <a:lnSpc>
                <a:spcPct val="90000"/>
              </a:lnSpc>
              <a:spcBef>
                <a:spcPts val="500"/>
              </a:spcBef>
              <a:buFont typeface="Arial"/>
              <a:buChar char="•"/>
              <a:defRPr sz="1800" b="0" i="1" kern="1200">
                <a:solidFill>
                  <a:schemeClr val="tx1">
                    <a:lumMod val="50000"/>
                    <a:lumOff val="50000"/>
                  </a:schemeClr>
                </a:solidFill>
                <a:latin typeface="Lato Medium" charset="0"/>
                <a:ea typeface="Lato Medium" charset="0"/>
                <a:cs typeface="Lato Medium"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FR" sz="2000" dirty="0" smtClean="0">
                <a:solidFill>
                  <a:schemeClr val="tx1">
                    <a:lumMod val="50000"/>
                    <a:lumOff val="50000"/>
                  </a:schemeClr>
                </a:solidFill>
              </a:rPr>
              <a:t>Juillet ne sera pas propice aux gros changements.</a:t>
            </a:r>
          </a:p>
          <a:p>
            <a:r>
              <a:rPr lang="fr-FR" sz="2000" dirty="0" smtClean="0">
                <a:solidFill>
                  <a:schemeClr val="tx1">
                    <a:lumMod val="50000"/>
                    <a:lumOff val="50000"/>
                  </a:schemeClr>
                </a:solidFill>
              </a:rPr>
              <a:t>Mais ne pas hésiter à revenir de temps en temps sur le site pour voir l’évolution.</a:t>
            </a:r>
            <a:endParaRPr lang="fr-FR" sz="2000" dirty="0" smtClean="0"/>
          </a:p>
        </p:txBody>
      </p:sp>
    </p:spTree>
    <p:extLst>
      <p:ext uri="{BB962C8B-B14F-4D97-AF65-F5344CB8AC3E}">
        <p14:creationId xmlns:p14="http://schemas.microsoft.com/office/powerpoint/2010/main" val="7078067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 y="2806402"/>
            <a:ext cx="10230930" cy="678670"/>
          </a:xfrm>
        </p:spPr>
        <p:txBody>
          <a:bodyPr/>
          <a:lstStyle/>
          <a:p>
            <a:r>
              <a:rPr lang="fr-BE" dirty="0" smtClean="0"/>
              <a:t>Discussion et remarques</a:t>
            </a:r>
            <a:endParaRPr lang="fr-BE" dirty="0"/>
          </a:p>
        </p:txBody>
      </p:sp>
    </p:spTree>
    <p:extLst>
      <p:ext uri="{BB962C8B-B14F-4D97-AF65-F5344CB8AC3E}">
        <p14:creationId xmlns:p14="http://schemas.microsoft.com/office/powerpoint/2010/main" val="22642665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 y="2806402"/>
            <a:ext cx="10230930" cy="678670"/>
          </a:xfrm>
        </p:spPr>
        <p:txBody>
          <a:bodyPr/>
          <a:lstStyle/>
          <a:p>
            <a:r>
              <a:rPr lang="fr-BE" dirty="0" smtClean="0"/>
              <a:t>Divers</a:t>
            </a:r>
            <a:endParaRPr lang="fr-BE" dirty="0"/>
          </a:p>
        </p:txBody>
      </p:sp>
    </p:spTree>
    <p:extLst>
      <p:ext uri="{BB962C8B-B14F-4D97-AF65-F5344CB8AC3E}">
        <p14:creationId xmlns:p14="http://schemas.microsoft.com/office/powerpoint/2010/main" val="29935046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 y="365126"/>
            <a:ext cx="8246854" cy="504000"/>
          </a:xfrm>
        </p:spPr>
        <p:txBody>
          <a:bodyPr/>
          <a:lstStyle/>
          <a:p>
            <a:r>
              <a:rPr lang="fr-BE" dirty="0" smtClean="0"/>
              <a:t>Quelques points</a:t>
            </a:r>
            <a:endParaRPr lang="fr-BE" dirty="0"/>
          </a:p>
        </p:txBody>
      </p:sp>
      <p:sp>
        <p:nvSpPr>
          <p:cNvPr id="5" name="Espace réservé du contenu 2"/>
          <p:cNvSpPr>
            <a:spLocks noGrp="1"/>
          </p:cNvSpPr>
          <p:nvPr>
            <p:ph idx="1"/>
          </p:nvPr>
        </p:nvSpPr>
        <p:spPr>
          <a:xfrm>
            <a:off x="838200" y="1316666"/>
            <a:ext cx="10515600" cy="4497538"/>
          </a:xfrm>
        </p:spPr>
        <p:txBody>
          <a:bodyPr>
            <a:normAutofit/>
          </a:bodyPr>
          <a:lstStyle/>
          <a:p>
            <a:pPr marL="342900" lvl="0" indent="-342900">
              <a:buFont typeface="Arial" panose="020B0604020202020204" pitchFamily="34" charset="0"/>
              <a:buChar char="•"/>
            </a:pPr>
            <a:r>
              <a:rPr lang="fr-FR" sz="2000" dirty="0" smtClean="0">
                <a:solidFill>
                  <a:schemeClr val="tx1">
                    <a:lumMod val="50000"/>
                    <a:lumOff val="50000"/>
                  </a:schemeClr>
                </a:solidFill>
              </a:rPr>
              <a:t>Formations PIVOT: </a:t>
            </a:r>
            <a:r>
              <a:rPr lang="fr-BE" sz="2000" dirty="0">
                <a:solidFill>
                  <a:schemeClr val="tx1">
                    <a:lumMod val="50000"/>
                    <a:lumOff val="50000"/>
                  </a:schemeClr>
                </a:solidFill>
                <a:hlinkClick r:id="rId2"/>
              </a:rPr>
              <a:t>http://</a:t>
            </a:r>
            <a:r>
              <a:rPr lang="fr-BE" sz="2000" dirty="0" smtClean="0">
                <a:solidFill>
                  <a:schemeClr val="tx1">
                    <a:lumMod val="50000"/>
                    <a:lumOff val="50000"/>
                  </a:schemeClr>
                </a:solidFill>
                <a:hlinkClick r:id="rId2"/>
              </a:rPr>
              <a:t>pivot.tourismewallonie.be/index.php/formation</a:t>
            </a:r>
            <a:endParaRPr lang="fr-BE" sz="2000" dirty="0" smtClean="0">
              <a:solidFill>
                <a:schemeClr val="tx1">
                  <a:lumMod val="50000"/>
                  <a:lumOff val="50000"/>
                </a:schemeClr>
              </a:solidFill>
            </a:endParaRPr>
          </a:p>
          <a:p>
            <a:pPr marL="342900" lvl="0" indent="-342900">
              <a:buFont typeface="Arial" panose="020B0604020202020204" pitchFamily="34" charset="0"/>
              <a:buChar char="•"/>
            </a:pPr>
            <a:endParaRPr lang="fr-BE" sz="2000" dirty="0" smtClean="0">
              <a:solidFill>
                <a:schemeClr val="tx1">
                  <a:lumMod val="50000"/>
                  <a:lumOff val="50000"/>
                </a:schemeClr>
              </a:solidFill>
            </a:endParaRPr>
          </a:p>
          <a:p>
            <a:pPr marL="342900" lvl="0" indent="-342900">
              <a:buFont typeface="Arial" panose="020B0604020202020204" pitchFamily="34" charset="0"/>
              <a:buChar char="•"/>
            </a:pPr>
            <a:r>
              <a:rPr lang="fr-BE" sz="2000" dirty="0" smtClean="0">
                <a:solidFill>
                  <a:schemeClr val="tx1">
                    <a:lumMod val="50000"/>
                    <a:lumOff val="50000"/>
                  </a:schemeClr>
                </a:solidFill>
              </a:rPr>
              <a:t>Attention au copyright des photos!</a:t>
            </a:r>
          </a:p>
          <a:p>
            <a:pPr marL="342900" lvl="0" indent="-342900">
              <a:buFont typeface="Arial" panose="020B0604020202020204" pitchFamily="34" charset="0"/>
              <a:buChar char="•"/>
            </a:pPr>
            <a:endParaRPr lang="fr-BE" sz="2000" dirty="0">
              <a:solidFill>
                <a:schemeClr val="tx1">
                  <a:lumMod val="50000"/>
                  <a:lumOff val="50000"/>
                </a:schemeClr>
              </a:solidFill>
            </a:endParaRPr>
          </a:p>
          <a:p>
            <a:pPr marL="342900" lvl="0" indent="-342900">
              <a:buFont typeface="Arial" panose="020B0604020202020204" pitchFamily="34" charset="0"/>
              <a:buChar char="•"/>
            </a:pPr>
            <a:r>
              <a:rPr lang="fr-BE" sz="2000" dirty="0" smtClean="0">
                <a:solidFill>
                  <a:schemeClr val="tx1">
                    <a:lumMod val="50000"/>
                    <a:lumOff val="50000"/>
                  </a:schemeClr>
                </a:solidFill>
              </a:rPr>
              <a:t>Le site sera bien conforme au RGPD</a:t>
            </a:r>
          </a:p>
          <a:p>
            <a:pPr marL="342900" lvl="0" indent="-342900">
              <a:buFont typeface="Arial" panose="020B0604020202020204" pitchFamily="34" charset="0"/>
              <a:buChar char="•"/>
            </a:pPr>
            <a:endParaRPr lang="fr-BE" sz="2000" dirty="0">
              <a:solidFill>
                <a:schemeClr val="tx1">
                  <a:lumMod val="50000"/>
                  <a:lumOff val="50000"/>
                </a:schemeClr>
              </a:solidFill>
            </a:endParaRPr>
          </a:p>
          <a:p>
            <a:pPr marL="342900" lvl="0" indent="-342900">
              <a:buFont typeface="Arial" panose="020B0604020202020204" pitchFamily="34" charset="0"/>
              <a:buChar char="•"/>
            </a:pPr>
            <a:r>
              <a:rPr lang="fr-BE" sz="2000" dirty="0" smtClean="0">
                <a:solidFill>
                  <a:schemeClr val="tx1">
                    <a:lumMod val="50000"/>
                    <a:lumOff val="50000"/>
                  </a:schemeClr>
                </a:solidFill>
              </a:rPr>
              <a:t>Avant le démarrage du projet, chaque MT sera amenée à signer un protocole de collaboration</a:t>
            </a:r>
          </a:p>
          <a:p>
            <a:pPr marL="342900" lvl="0" indent="-342900">
              <a:buFont typeface="Arial" panose="020B0604020202020204" pitchFamily="34" charset="0"/>
              <a:buChar char="•"/>
            </a:pPr>
            <a:endParaRPr lang="fr-BE" sz="2000" dirty="0">
              <a:solidFill>
                <a:schemeClr val="tx1">
                  <a:lumMod val="50000"/>
                  <a:lumOff val="50000"/>
                </a:schemeClr>
              </a:solidFill>
            </a:endParaRPr>
          </a:p>
          <a:p>
            <a:pPr marL="342900" lvl="0" indent="-342900">
              <a:buFont typeface="Arial" panose="020B0604020202020204" pitchFamily="34" charset="0"/>
              <a:buChar char="•"/>
            </a:pPr>
            <a:r>
              <a:rPr lang="fr-BE" sz="2000" dirty="0" smtClean="0">
                <a:solidFill>
                  <a:schemeClr val="tx1">
                    <a:lumMod val="50000"/>
                    <a:lumOff val="50000"/>
                  </a:schemeClr>
                </a:solidFill>
              </a:rPr>
              <a:t>Réunion annuelle des MT le 04 octobre</a:t>
            </a:r>
          </a:p>
          <a:p>
            <a:pPr lvl="0"/>
            <a:endParaRPr lang="fr-BE" sz="2000" dirty="0">
              <a:solidFill>
                <a:schemeClr val="tx1">
                  <a:lumMod val="50000"/>
                  <a:lumOff val="50000"/>
                </a:schemeClr>
              </a:solidFill>
            </a:endParaRPr>
          </a:p>
          <a:p>
            <a:pPr lvl="0"/>
            <a:endParaRPr lang="fr-FR" sz="2000" dirty="0" smtClean="0">
              <a:solidFill>
                <a:schemeClr val="tx1">
                  <a:lumMod val="50000"/>
                  <a:lumOff val="50000"/>
                </a:schemeClr>
              </a:solidFill>
            </a:endParaRPr>
          </a:p>
        </p:txBody>
      </p:sp>
      <p:pic>
        <p:nvPicPr>
          <p:cNvPr id="1026" name="Picture 2" descr="RÃ©sultat de recherche d'images pour &quot;save the date png&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7375" y="4571999"/>
            <a:ext cx="893582" cy="893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2633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 y="365126"/>
            <a:ext cx="8246854" cy="504000"/>
          </a:xfrm>
        </p:spPr>
        <p:txBody>
          <a:bodyPr/>
          <a:lstStyle/>
          <a:p>
            <a:r>
              <a:rPr lang="fr-BE" dirty="0" smtClean="0"/>
              <a:t>Quelques points WBT</a:t>
            </a:r>
            <a:endParaRPr lang="fr-BE" dirty="0"/>
          </a:p>
        </p:txBody>
      </p:sp>
      <p:sp>
        <p:nvSpPr>
          <p:cNvPr id="5" name="Espace réservé du contenu 2"/>
          <p:cNvSpPr>
            <a:spLocks noGrp="1"/>
          </p:cNvSpPr>
          <p:nvPr>
            <p:ph idx="1"/>
          </p:nvPr>
        </p:nvSpPr>
        <p:spPr>
          <a:xfrm>
            <a:off x="838200" y="1316666"/>
            <a:ext cx="10515600" cy="4497538"/>
          </a:xfrm>
        </p:spPr>
        <p:txBody>
          <a:bodyPr>
            <a:normAutofit/>
          </a:bodyPr>
          <a:lstStyle/>
          <a:p>
            <a:pPr marL="342900" lvl="0" indent="-342900">
              <a:buFont typeface="Arial" panose="020B0604020202020204" pitchFamily="34" charset="0"/>
              <a:buChar char="•"/>
            </a:pPr>
            <a:r>
              <a:rPr lang="fr-BE" sz="2000" dirty="0" smtClean="0">
                <a:solidFill>
                  <a:schemeClr val="tx1">
                    <a:lumMod val="50000"/>
                    <a:lumOff val="50000"/>
                  </a:schemeClr>
                </a:solidFill>
              </a:rPr>
              <a:t>2 opérateurs qui ont intégré le système de réservation et qui sont en ligne et fonctionnels.</a:t>
            </a:r>
          </a:p>
          <a:p>
            <a:pPr marL="800100" lvl="1" indent="-342900">
              <a:buFont typeface="Arial" panose="020B0604020202020204" pitchFamily="34" charset="0"/>
              <a:buChar char="•"/>
            </a:pPr>
            <a:r>
              <a:rPr lang="en-US" sz="2000" dirty="0">
                <a:hlinkClick r:id="rId2"/>
              </a:rPr>
              <a:t>http://www.lelabyrinthe.be</a:t>
            </a:r>
            <a:r>
              <a:rPr lang="en-US" sz="2000" dirty="0" smtClean="0">
                <a:hlinkClick r:id="rId2"/>
              </a:rPr>
              <a:t>/</a:t>
            </a:r>
            <a:r>
              <a:rPr lang="en-US" sz="2000" dirty="0" smtClean="0"/>
              <a:t/>
            </a:r>
            <a:br>
              <a:rPr lang="en-US" sz="2000" dirty="0" smtClean="0"/>
            </a:br>
            <a:r>
              <a:rPr lang="en-US" sz="2000" dirty="0" smtClean="0"/>
              <a:t>&gt; </a:t>
            </a:r>
            <a:r>
              <a:rPr lang="en-US" sz="2000" dirty="0" smtClean="0">
                <a:hlinkClick r:id="rId3"/>
              </a:rPr>
              <a:t>Lien direct </a:t>
            </a:r>
            <a:r>
              <a:rPr lang="en-US" sz="2000" dirty="0" err="1" smtClean="0">
                <a:hlinkClick r:id="rId3"/>
              </a:rPr>
              <a:t>elloha</a:t>
            </a:r>
            <a:endParaRPr lang="en-US" dirty="0" smtClean="0"/>
          </a:p>
          <a:p>
            <a:pPr marL="800100" lvl="1" indent="-342900">
              <a:buFont typeface="Arial" panose="020B0604020202020204" pitchFamily="34" charset="0"/>
              <a:buChar char="•"/>
            </a:pPr>
            <a:r>
              <a:rPr lang="en-US" sz="2000" dirty="0">
                <a:hlinkClick r:id="rId4"/>
              </a:rPr>
              <a:t>https://www.gitelepetitnid.com</a:t>
            </a:r>
            <a:r>
              <a:rPr lang="en-US" sz="2000" dirty="0" smtClean="0">
                <a:hlinkClick r:id="rId4"/>
              </a:rPr>
              <a:t>/</a:t>
            </a:r>
            <a:r>
              <a:rPr lang="en-US" sz="2000" dirty="0"/>
              <a:t/>
            </a:r>
            <a:br>
              <a:rPr lang="en-US" sz="2000" dirty="0"/>
            </a:br>
            <a:r>
              <a:rPr lang="en-US" sz="2000" dirty="0" smtClean="0"/>
              <a:t>&gt; </a:t>
            </a:r>
            <a:r>
              <a:rPr lang="en-US" sz="2000" dirty="0" smtClean="0">
                <a:hlinkClick r:id="rId5"/>
              </a:rPr>
              <a:t>Lien direct </a:t>
            </a:r>
            <a:r>
              <a:rPr lang="en-US" sz="2000" dirty="0" err="1" smtClean="0">
                <a:hlinkClick r:id="rId5"/>
              </a:rPr>
              <a:t>elloha</a:t>
            </a:r>
            <a:endParaRPr lang="en-US" sz="2000" dirty="0"/>
          </a:p>
          <a:p>
            <a:pPr marL="342900" indent="-342900">
              <a:buFont typeface="Arial" panose="020B0604020202020204" pitchFamily="34" charset="0"/>
              <a:buChar char="•"/>
            </a:pPr>
            <a:r>
              <a:rPr lang="fr-FR" sz="2000" dirty="0">
                <a:solidFill>
                  <a:schemeClr val="tx1">
                    <a:lumMod val="50000"/>
                    <a:lumOff val="50000"/>
                  </a:schemeClr>
                </a:solidFill>
              </a:rPr>
              <a:t>Adresse pour les demandes d’adhésion : orc@wbtourisme.be (en attendant la mise en ligne de la landing page</a:t>
            </a:r>
            <a:r>
              <a:rPr lang="fr-FR" sz="2000" dirty="0" smtClean="0">
                <a:solidFill>
                  <a:schemeClr val="tx1">
                    <a:lumMod val="50000"/>
                    <a:lumOff val="50000"/>
                  </a:schemeClr>
                </a:solidFill>
              </a:rPr>
              <a:t>).</a:t>
            </a:r>
          </a:p>
          <a:p>
            <a:pPr marL="342900" indent="-342900">
              <a:buFont typeface="Arial" panose="020B0604020202020204" pitchFamily="34" charset="0"/>
              <a:buChar char="•"/>
            </a:pPr>
            <a:r>
              <a:rPr lang="fr-FR" sz="2000" dirty="0" smtClean="0">
                <a:solidFill>
                  <a:schemeClr val="tx1">
                    <a:lumMod val="50000"/>
                    <a:lumOff val="50000"/>
                  </a:schemeClr>
                </a:solidFill>
              </a:rPr>
              <a:t>Des questions sur l’ORC: Thomas Binon, </a:t>
            </a:r>
            <a:r>
              <a:rPr lang="fr-FR" sz="2000" dirty="0" smtClean="0">
                <a:solidFill>
                  <a:schemeClr val="tx1">
                    <a:lumMod val="50000"/>
                    <a:lumOff val="50000"/>
                  </a:schemeClr>
                </a:solidFill>
                <a:hlinkClick r:id="rId6"/>
              </a:rPr>
              <a:t>thomas.binon@wbtourisme.be</a:t>
            </a:r>
            <a:endParaRPr lang="fr-FR" sz="2000" dirty="0" smtClean="0">
              <a:solidFill>
                <a:schemeClr val="tx1">
                  <a:lumMod val="50000"/>
                  <a:lumOff val="50000"/>
                </a:schemeClr>
              </a:solidFill>
            </a:endParaRPr>
          </a:p>
          <a:p>
            <a:pPr marL="342900" indent="-342900">
              <a:buFont typeface="Arial" panose="020B0604020202020204" pitchFamily="34" charset="0"/>
              <a:buChar char="•"/>
            </a:pPr>
            <a:endParaRPr lang="fr-FR" sz="2000" dirty="0" smtClean="0">
              <a:solidFill>
                <a:schemeClr val="tx1">
                  <a:lumMod val="50000"/>
                  <a:lumOff val="50000"/>
                </a:schemeClr>
              </a:solidFill>
            </a:endParaRPr>
          </a:p>
          <a:p>
            <a:pPr marL="342900" indent="-342900">
              <a:buFont typeface="Arial" panose="020B0604020202020204" pitchFamily="34" charset="0"/>
              <a:buChar char="•"/>
            </a:pPr>
            <a:r>
              <a:rPr lang="fr-FR" sz="2000" dirty="0">
                <a:solidFill>
                  <a:schemeClr val="tx1">
                    <a:lumMod val="50000"/>
                    <a:lumOff val="50000"/>
                  </a:schemeClr>
                </a:solidFill>
              </a:rPr>
              <a:t>Lien vers la médiathèque : </a:t>
            </a:r>
            <a:r>
              <a:rPr lang="fr-FR" sz="2000" dirty="0">
                <a:solidFill>
                  <a:schemeClr val="tx1">
                    <a:lumMod val="50000"/>
                    <a:lumOff val="50000"/>
                  </a:schemeClr>
                </a:solidFill>
                <a:hlinkClick r:id="rId7"/>
              </a:rPr>
              <a:t>https://media.walloniebelgiquetourisme.be/</a:t>
            </a:r>
            <a:endParaRPr lang="fr-FR" sz="2000" dirty="0">
              <a:solidFill>
                <a:schemeClr val="tx1">
                  <a:lumMod val="50000"/>
                  <a:lumOff val="50000"/>
                </a:schemeClr>
              </a:solidFill>
            </a:endParaRPr>
          </a:p>
          <a:p>
            <a:pPr marL="342900" indent="-342900">
              <a:buFont typeface="Arial" panose="020B0604020202020204" pitchFamily="34" charset="0"/>
              <a:buChar char="•"/>
            </a:pPr>
            <a:endParaRPr lang="fr-FR" b="0" dirty="0"/>
          </a:p>
          <a:p>
            <a:pPr marL="342900" indent="-342900">
              <a:buFont typeface="Arial" panose="020B0604020202020204" pitchFamily="34" charset="0"/>
              <a:buChar char="•"/>
            </a:pPr>
            <a:endParaRPr lang="fr-BE" sz="2000" dirty="0" smtClean="0">
              <a:solidFill>
                <a:schemeClr val="tx1">
                  <a:lumMod val="50000"/>
                  <a:lumOff val="50000"/>
                </a:schemeClr>
              </a:solidFill>
            </a:endParaRPr>
          </a:p>
          <a:p>
            <a:pPr lvl="0"/>
            <a:endParaRPr lang="fr-BE" sz="2000" dirty="0">
              <a:solidFill>
                <a:schemeClr val="tx1">
                  <a:lumMod val="50000"/>
                  <a:lumOff val="50000"/>
                </a:schemeClr>
              </a:solidFill>
            </a:endParaRPr>
          </a:p>
          <a:p>
            <a:pPr lvl="0"/>
            <a:endParaRPr lang="fr-FR" sz="2000" dirty="0" smtClean="0">
              <a:solidFill>
                <a:schemeClr val="tx1">
                  <a:lumMod val="50000"/>
                  <a:lumOff val="50000"/>
                </a:schemeClr>
              </a:solidFill>
            </a:endParaRPr>
          </a:p>
        </p:txBody>
      </p:sp>
    </p:spTree>
    <p:extLst>
      <p:ext uri="{BB962C8B-B14F-4D97-AF65-F5344CB8AC3E}">
        <p14:creationId xmlns:p14="http://schemas.microsoft.com/office/powerpoint/2010/main" val="27882187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 y="365126"/>
            <a:ext cx="8246854" cy="504000"/>
          </a:xfrm>
        </p:spPr>
        <p:txBody>
          <a:bodyPr/>
          <a:lstStyle/>
          <a:p>
            <a:r>
              <a:rPr lang="fr-BE" dirty="0" smtClean="0"/>
              <a:t>Contacts</a:t>
            </a:r>
            <a:endParaRPr lang="fr-BE" dirty="0"/>
          </a:p>
        </p:txBody>
      </p:sp>
      <p:sp>
        <p:nvSpPr>
          <p:cNvPr id="5" name="Espace réservé du contenu 2"/>
          <p:cNvSpPr>
            <a:spLocks noGrp="1"/>
          </p:cNvSpPr>
          <p:nvPr>
            <p:ph idx="1"/>
          </p:nvPr>
        </p:nvSpPr>
        <p:spPr>
          <a:xfrm>
            <a:off x="439947" y="1316666"/>
            <a:ext cx="10913853" cy="4497538"/>
          </a:xfrm>
        </p:spPr>
        <p:txBody>
          <a:bodyPr>
            <a:normAutofit/>
          </a:bodyPr>
          <a:lstStyle/>
          <a:p>
            <a:pPr lvl="0"/>
            <a:r>
              <a:rPr lang="fr-FR" sz="2000" dirty="0" smtClean="0">
                <a:solidFill>
                  <a:schemeClr val="tx1">
                    <a:lumMod val="50000"/>
                    <a:lumOff val="50000"/>
                  </a:schemeClr>
                </a:solidFill>
              </a:rPr>
              <a:t>Aspect technique: 		</a:t>
            </a:r>
            <a:r>
              <a:rPr lang="fr-FR" sz="2000" dirty="0" smtClean="0"/>
              <a:t>Maxime Degembe</a:t>
            </a:r>
            <a:r>
              <a:rPr lang="fr-FR" sz="2000" dirty="0" smtClean="0">
                <a:solidFill>
                  <a:schemeClr val="tx1">
                    <a:lumMod val="50000"/>
                    <a:lumOff val="50000"/>
                  </a:schemeClr>
                </a:solidFill>
              </a:rPr>
              <a:t>	</a:t>
            </a:r>
            <a:r>
              <a:rPr lang="fr-FR" sz="1600" dirty="0" smtClean="0">
                <a:solidFill>
                  <a:schemeClr val="tx1">
                    <a:lumMod val="50000"/>
                    <a:lumOff val="50000"/>
                  </a:schemeClr>
                </a:solidFill>
                <a:hlinkClick r:id="rId2"/>
              </a:rPr>
              <a:t>maxime.degembe@tourismewallonie.be</a:t>
            </a:r>
            <a:endParaRPr lang="fr-FR" sz="1600" dirty="0" smtClean="0">
              <a:solidFill>
                <a:schemeClr val="tx1">
                  <a:lumMod val="50000"/>
                  <a:lumOff val="50000"/>
                </a:schemeClr>
              </a:solidFill>
            </a:endParaRPr>
          </a:p>
          <a:p>
            <a:pPr lvl="0"/>
            <a:endParaRPr lang="fr-FR" sz="2000" dirty="0">
              <a:solidFill>
                <a:schemeClr val="tx1">
                  <a:lumMod val="50000"/>
                  <a:lumOff val="50000"/>
                </a:schemeClr>
              </a:solidFill>
            </a:endParaRPr>
          </a:p>
          <a:p>
            <a:pPr lvl="0"/>
            <a:r>
              <a:rPr lang="fr-FR" sz="2000" dirty="0" smtClean="0">
                <a:solidFill>
                  <a:schemeClr val="tx1">
                    <a:lumMod val="50000"/>
                    <a:lumOff val="50000"/>
                  </a:schemeClr>
                </a:solidFill>
              </a:rPr>
              <a:t>Aspect organisationnel:	</a:t>
            </a:r>
            <a:r>
              <a:rPr lang="fr-FR" sz="2000" dirty="0" smtClean="0"/>
              <a:t>Elodie Valet</a:t>
            </a:r>
            <a:r>
              <a:rPr lang="fr-FR" sz="2000" dirty="0" smtClean="0">
                <a:solidFill>
                  <a:schemeClr val="tx1">
                    <a:lumMod val="50000"/>
                    <a:lumOff val="50000"/>
                  </a:schemeClr>
                </a:solidFill>
              </a:rPr>
              <a:t>		</a:t>
            </a:r>
            <a:r>
              <a:rPr lang="fr-FR" sz="1600" dirty="0" smtClean="0">
                <a:solidFill>
                  <a:schemeClr val="tx1">
                    <a:lumMod val="50000"/>
                    <a:lumOff val="50000"/>
                  </a:schemeClr>
                </a:solidFill>
                <a:hlinkClick r:id="rId3"/>
              </a:rPr>
              <a:t>elodie.valet@tourismewallonie.be</a:t>
            </a:r>
            <a:endParaRPr lang="fr-FR" sz="1600" dirty="0" smtClean="0">
              <a:solidFill>
                <a:schemeClr val="tx1">
                  <a:lumMod val="50000"/>
                  <a:lumOff val="50000"/>
                </a:schemeClr>
              </a:solidFill>
            </a:endParaRPr>
          </a:p>
          <a:p>
            <a:pPr lvl="0"/>
            <a:endParaRPr lang="fr-FR" sz="1600" dirty="0">
              <a:solidFill>
                <a:schemeClr val="tx1">
                  <a:lumMod val="50000"/>
                  <a:lumOff val="50000"/>
                </a:schemeClr>
              </a:solidFill>
            </a:endParaRPr>
          </a:p>
          <a:p>
            <a:pPr lvl="0"/>
            <a:r>
              <a:rPr lang="fr-FR" sz="2000" dirty="0" smtClean="0">
                <a:solidFill>
                  <a:schemeClr val="tx1">
                    <a:lumMod val="50000"/>
                    <a:lumOff val="50000"/>
                  </a:schemeClr>
                </a:solidFill>
              </a:rPr>
              <a:t>Aspect PIVOT:			</a:t>
            </a:r>
            <a:r>
              <a:rPr lang="fr-FR" sz="2000" dirty="0" smtClean="0"/>
              <a:t>Michel Turco</a:t>
            </a:r>
            <a:r>
              <a:rPr lang="fr-FR" sz="2000" dirty="0" smtClean="0">
                <a:solidFill>
                  <a:schemeClr val="tx1">
                    <a:lumMod val="50000"/>
                    <a:lumOff val="50000"/>
                  </a:schemeClr>
                </a:solidFill>
              </a:rPr>
              <a:t>		</a:t>
            </a:r>
            <a:r>
              <a:rPr lang="fr-FR" sz="1600" dirty="0" smtClean="0">
                <a:solidFill>
                  <a:schemeClr val="tx1">
                    <a:lumMod val="50000"/>
                    <a:lumOff val="50000"/>
                  </a:schemeClr>
                </a:solidFill>
                <a:hlinkClick r:id="rId4"/>
              </a:rPr>
              <a:t>michel.turco@tourismewallonie.be</a:t>
            </a:r>
            <a:endParaRPr lang="fr-FR" sz="1600" dirty="0" smtClean="0">
              <a:solidFill>
                <a:schemeClr val="tx1">
                  <a:lumMod val="50000"/>
                  <a:lumOff val="50000"/>
                </a:schemeClr>
              </a:solidFill>
            </a:endParaRPr>
          </a:p>
          <a:p>
            <a:pPr lvl="0"/>
            <a:endParaRPr lang="fr-FR" sz="1600" dirty="0">
              <a:solidFill>
                <a:schemeClr val="tx1">
                  <a:lumMod val="50000"/>
                  <a:lumOff val="50000"/>
                </a:schemeClr>
              </a:solidFill>
            </a:endParaRPr>
          </a:p>
          <a:p>
            <a:pPr lvl="0"/>
            <a:endParaRPr lang="fr-FR" sz="2000" dirty="0" smtClean="0">
              <a:solidFill>
                <a:schemeClr val="tx1">
                  <a:lumMod val="50000"/>
                  <a:lumOff val="50000"/>
                </a:schemeClr>
              </a:solidFill>
            </a:endParaRPr>
          </a:p>
          <a:p>
            <a:pPr lvl="0"/>
            <a:r>
              <a:rPr lang="fr-FR" sz="2000" dirty="0" smtClean="0">
                <a:solidFill>
                  <a:schemeClr val="tx1">
                    <a:lumMod val="50000"/>
                    <a:lumOff val="50000"/>
                  </a:schemeClr>
                </a:solidFill>
              </a:rPr>
              <a:t>N’hésitez pas à vous enregistrer sur la plateforme dédiée aux organismes touristiques, toutes les infos du projet (et plus!) seront rassemblées sur la plateforme:</a:t>
            </a:r>
          </a:p>
          <a:p>
            <a:pPr lvl="0" algn="ctr"/>
            <a:r>
              <a:rPr lang="fr-BE" sz="2000" dirty="0" smtClean="0">
                <a:hlinkClick r:id="rId5"/>
              </a:rPr>
              <a:t>organismes.tourismewallonie.be</a:t>
            </a:r>
            <a:endParaRPr lang="fr-BE" sz="2000" dirty="0" smtClean="0"/>
          </a:p>
          <a:p>
            <a:pPr lvl="0" algn="ctr"/>
            <a:endParaRPr lang="fr-BE" sz="2000" dirty="0">
              <a:solidFill>
                <a:schemeClr val="tx1">
                  <a:lumMod val="50000"/>
                  <a:lumOff val="50000"/>
                </a:schemeClr>
              </a:solidFill>
            </a:endParaRPr>
          </a:p>
        </p:txBody>
      </p:sp>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335129">
            <a:off x="7899232" y="4903185"/>
            <a:ext cx="432936" cy="432936"/>
          </a:xfrm>
          <a:prstGeom prst="rect">
            <a:avLst/>
          </a:prstGeom>
        </p:spPr>
      </p:pic>
    </p:spTree>
    <p:extLst>
      <p:ext uri="{BB962C8B-B14F-4D97-AF65-F5344CB8AC3E}">
        <p14:creationId xmlns:p14="http://schemas.microsoft.com/office/powerpoint/2010/main" val="9047160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2806402"/>
            <a:ext cx="8755812" cy="678670"/>
          </a:xfrm>
        </p:spPr>
        <p:txBody>
          <a:bodyPr/>
          <a:lstStyle/>
          <a:p>
            <a:r>
              <a:rPr lang="fr-FR" dirty="0" smtClean="0"/>
              <a:t>Accueil et introduction par Daniel </a:t>
            </a:r>
            <a:r>
              <a:rPr lang="fr-FR" dirty="0" err="1" smtClean="0"/>
              <a:t>Danloy</a:t>
            </a:r>
            <a:endParaRPr lang="fr-FR" dirty="0"/>
          </a:p>
        </p:txBody>
      </p:sp>
    </p:spTree>
    <p:extLst>
      <p:ext uri="{BB962C8B-B14F-4D97-AF65-F5344CB8AC3E}">
        <p14:creationId xmlns:p14="http://schemas.microsoft.com/office/powerpoint/2010/main" val="3139122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 y="2806402"/>
            <a:ext cx="10230930" cy="678670"/>
          </a:xfrm>
        </p:spPr>
        <p:txBody>
          <a:bodyPr/>
          <a:lstStyle/>
          <a:p>
            <a:r>
              <a:rPr lang="fr-FR" dirty="0" smtClean="0"/>
              <a:t>Présentation de la méthode de travail proposée</a:t>
            </a:r>
            <a:endParaRPr lang="fr-FR" dirty="0"/>
          </a:p>
        </p:txBody>
      </p:sp>
    </p:spTree>
    <p:extLst>
      <p:ext uri="{BB962C8B-B14F-4D97-AF65-F5344CB8AC3E}">
        <p14:creationId xmlns:p14="http://schemas.microsoft.com/office/powerpoint/2010/main" val="11974061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 y="365126"/>
            <a:ext cx="8246854" cy="670044"/>
          </a:xfrm>
        </p:spPr>
        <p:txBody>
          <a:bodyPr/>
          <a:lstStyle/>
          <a:p>
            <a:r>
              <a:rPr lang="fr-BE" dirty="0" smtClean="0"/>
              <a:t>Étape par étape</a:t>
            </a:r>
            <a:endParaRPr lang="fr-BE" dirty="0"/>
          </a:p>
        </p:txBody>
      </p:sp>
      <p:sp>
        <p:nvSpPr>
          <p:cNvPr id="5" name="ZoneTexte 4"/>
          <p:cNvSpPr txBox="1"/>
          <p:nvPr/>
        </p:nvSpPr>
        <p:spPr>
          <a:xfrm>
            <a:off x="1173192" y="1627070"/>
            <a:ext cx="3881887" cy="954107"/>
          </a:xfrm>
          <a:prstGeom prst="rect">
            <a:avLst/>
          </a:prstGeom>
          <a:solidFill>
            <a:schemeClr val="bg1">
              <a:lumMod val="85000"/>
            </a:schemeClr>
          </a:solidFill>
        </p:spPr>
        <p:txBody>
          <a:bodyPr wrap="square" rtlCol="0">
            <a:spAutoFit/>
          </a:bodyPr>
          <a:lstStyle/>
          <a:p>
            <a:r>
              <a:rPr lang="fr-BE" sz="1400" dirty="0" smtClean="0"/>
              <a:t>La MT rassemble l’ensemble des informations/contenus nécessaires au CGT pour le développement du site web personnalisé (voir formulaire plus loin)</a:t>
            </a:r>
            <a:endParaRPr lang="fr-BE" sz="1400" dirty="0"/>
          </a:p>
        </p:txBody>
      </p:sp>
      <p:sp>
        <p:nvSpPr>
          <p:cNvPr id="3" name="ZoneTexte 2"/>
          <p:cNvSpPr txBox="1"/>
          <p:nvPr/>
        </p:nvSpPr>
        <p:spPr>
          <a:xfrm>
            <a:off x="483079" y="1309494"/>
            <a:ext cx="1613140" cy="369332"/>
          </a:xfrm>
          <a:prstGeom prst="rect">
            <a:avLst/>
          </a:prstGeom>
          <a:solidFill>
            <a:srgbClr val="3ABFC2"/>
          </a:solidFill>
          <a:ln>
            <a:solidFill>
              <a:srgbClr val="3ABFC2"/>
            </a:solidFill>
          </a:ln>
        </p:spPr>
        <p:txBody>
          <a:bodyPr wrap="square" rtlCol="0">
            <a:spAutoFit/>
          </a:bodyPr>
          <a:lstStyle/>
          <a:p>
            <a:pPr algn="ctr"/>
            <a:r>
              <a:rPr lang="fr-BE" b="1" cap="small" dirty="0" smtClean="0">
                <a:solidFill>
                  <a:schemeClr val="bg1"/>
                </a:solidFill>
              </a:rPr>
              <a:t>1</a:t>
            </a:r>
            <a:r>
              <a:rPr lang="fr-BE" b="1" cap="small" baseline="30000" dirty="0" smtClean="0">
                <a:solidFill>
                  <a:schemeClr val="bg1"/>
                </a:solidFill>
              </a:rPr>
              <a:t>ère</a:t>
            </a:r>
            <a:r>
              <a:rPr lang="fr-BE" b="1" cap="small" dirty="0" smtClean="0">
                <a:solidFill>
                  <a:schemeClr val="bg1"/>
                </a:solidFill>
              </a:rPr>
              <a:t> étape</a:t>
            </a:r>
            <a:endParaRPr lang="fr-BE" b="1" cap="small" dirty="0">
              <a:solidFill>
                <a:schemeClr val="bg1"/>
              </a:solidFill>
            </a:endParaRPr>
          </a:p>
        </p:txBody>
      </p:sp>
      <p:sp>
        <p:nvSpPr>
          <p:cNvPr id="40" name="ZoneTexte 39"/>
          <p:cNvSpPr txBox="1"/>
          <p:nvPr/>
        </p:nvSpPr>
        <p:spPr>
          <a:xfrm>
            <a:off x="1173192" y="3042423"/>
            <a:ext cx="3881887" cy="1384995"/>
          </a:xfrm>
          <a:prstGeom prst="rect">
            <a:avLst/>
          </a:prstGeom>
          <a:solidFill>
            <a:schemeClr val="bg1">
              <a:lumMod val="85000"/>
            </a:schemeClr>
          </a:solidFill>
        </p:spPr>
        <p:txBody>
          <a:bodyPr wrap="square" rtlCol="0">
            <a:spAutoFit/>
          </a:bodyPr>
          <a:lstStyle/>
          <a:p>
            <a:r>
              <a:rPr lang="fr-BE" sz="1400" dirty="0" smtClean="0"/>
              <a:t>La MT signale au CGT qu’elle est prête et que toutes les ressources nécessaires (ou une majorité) sont disponibles. Le CGT insère la MT dans la liste des sites web à développer. </a:t>
            </a:r>
          </a:p>
          <a:p>
            <a:r>
              <a:rPr lang="fr-BE" sz="1400" dirty="0" smtClean="0"/>
              <a:t>A savoir que le CGT développe jusqu’à 3 sites en simultané. </a:t>
            </a:r>
            <a:endParaRPr lang="fr-BE" sz="1400" dirty="0"/>
          </a:p>
        </p:txBody>
      </p:sp>
      <p:sp>
        <p:nvSpPr>
          <p:cNvPr id="41" name="ZoneTexte 40"/>
          <p:cNvSpPr txBox="1"/>
          <p:nvPr/>
        </p:nvSpPr>
        <p:spPr>
          <a:xfrm>
            <a:off x="483079" y="2724847"/>
            <a:ext cx="1613140" cy="369332"/>
          </a:xfrm>
          <a:prstGeom prst="rect">
            <a:avLst/>
          </a:prstGeom>
          <a:solidFill>
            <a:srgbClr val="3ABFC2"/>
          </a:solidFill>
          <a:ln>
            <a:solidFill>
              <a:srgbClr val="3ABFC2"/>
            </a:solidFill>
          </a:ln>
        </p:spPr>
        <p:txBody>
          <a:bodyPr wrap="square" rtlCol="0">
            <a:spAutoFit/>
          </a:bodyPr>
          <a:lstStyle/>
          <a:p>
            <a:pPr algn="ctr"/>
            <a:r>
              <a:rPr lang="fr-BE" b="1" cap="small" dirty="0" smtClean="0">
                <a:solidFill>
                  <a:schemeClr val="bg1"/>
                </a:solidFill>
              </a:rPr>
              <a:t>2</a:t>
            </a:r>
            <a:r>
              <a:rPr lang="fr-BE" b="1" cap="small" baseline="30000" dirty="0" smtClean="0">
                <a:solidFill>
                  <a:schemeClr val="bg1"/>
                </a:solidFill>
              </a:rPr>
              <a:t>ème</a:t>
            </a:r>
            <a:r>
              <a:rPr lang="fr-BE" b="1" cap="small" dirty="0" smtClean="0">
                <a:solidFill>
                  <a:schemeClr val="bg1"/>
                </a:solidFill>
              </a:rPr>
              <a:t> étape</a:t>
            </a:r>
            <a:endParaRPr lang="fr-BE" b="1" cap="small" dirty="0">
              <a:solidFill>
                <a:schemeClr val="bg1"/>
              </a:solidFill>
            </a:endParaRPr>
          </a:p>
        </p:txBody>
      </p:sp>
      <p:sp>
        <p:nvSpPr>
          <p:cNvPr id="44" name="ZoneTexte 43"/>
          <p:cNvSpPr txBox="1"/>
          <p:nvPr/>
        </p:nvSpPr>
        <p:spPr>
          <a:xfrm>
            <a:off x="1173192" y="4901579"/>
            <a:ext cx="3881887" cy="1169551"/>
          </a:xfrm>
          <a:prstGeom prst="rect">
            <a:avLst/>
          </a:prstGeom>
          <a:solidFill>
            <a:schemeClr val="bg1">
              <a:lumMod val="85000"/>
            </a:schemeClr>
          </a:solidFill>
        </p:spPr>
        <p:txBody>
          <a:bodyPr wrap="square" rtlCol="0">
            <a:spAutoFit/>
          </a:bodyPr>
          <a:lstStyle/>
          <a:p>
            <a:r>
              <a:rPr lang="fr-BE" sz="1400" dirty="0" smtClean="0"/>
              <a:t>Le CGT fixe un rdv avec la MT pour un entretien individuel. Durant cet entretien, le CGT configure le site web de base selon les désirs et besoins de la MT et sur base des contenus mis à disposition (disposition, pages, couleurs…)</a:t>
            </a:r>
            <a:endParaRPr lang="fr-BE" sz="1400" dirty="0"/>
          </a:p>
        </p:txBody>
      </p:sp>
      <p:sp>
        <p:nvSpPr>
          <p:cNvPr id="45" name="ZoneTexte 44"/>
          <p:cNvSpPr txBox="1"/>
          <p:nvPr/>
        </p:nvSpPr>
        <p:spPr>
          <a:xfrm>
            <a:off x="483079" y="4584003"/>
            <a:ext cx="1613140" cy="369332"/>
          </a:xfrm>
          <a:prstGeom prst="rect">
            <a:avLst/>
          </a:prstGeom>
          <a:solidFill>
            <a:srgbClr val="3ABFC2"/>
          </a:solidFill>
          <a:ln>
            <a:solidFill>
              <a:srgbClr val="3ABFC2"/>
            </a:solidFill>
          </a:ln>
        </p:spPr>
        <p:txBody>
          <a:bodyPr wrap="square" rtlCol="0">
            <a:spAutoFit/>
          </a:bodyPr>
          <a:lstStyle/>
          <a:p>
            <a:pPr algn="ctr"/>
            <a:r>
              <a:rPr lang="fr-BE" b="1" cap="small" dirty="0" smtClean="0">
                <a:solidFill>
                  <a:schemeClr val="bg1"/>
                </a:solidFill>
              </a:rPr>
              <a:t>3</a:t>
            </a:r>
            <a:r>
              <a:rPr lang="fr-BE" b="1" cap="small" baseline="30000" dirty="0" smtClean="0">
                <a:solidFill>
                  <a:schemeClr val="bg1"/>
                </a:solidFill>
              </a:rPr>
              <a:t>ème</a:t>
            </a:r>
            <a:r>
              <a:rPr lang="fr-BE" b="1" cap="small" dirty="0" smtClean="0">
                <a:solidFill>
                  <a:schemeClr val="bg1"/>
                </a:solidFill>
              </a:rPr>
              <a:t> étape</a:t>
            </a:r>
            <a:endParaRPr lang="fr-BE" b="1" cap="small" dirty="0">
              <a:solidFill>
                <a:schemeClr val="bg1"/>
              </a:solidFill>
            </a:endParaRPr>
          </a:p>
        </p:txBody>
      </p:sp>
      <p:sp>
        <p:nvSpPr>
          <p:cNvPr id="46" name="ZoneTexte 45"/>
          <p:cNvSpPr txBox="1"/>
          <p:nvPr/>
        </p:nvSpPr>
        <p:spPr>
          <a:xfrm>
            <a:off x="7382002" y="1629525"/>
            <a:ext cx="3881887" cy="1169551"/>
          </a:xfrm>
          <a:prstGeom prst="rect">
            <a:avLst/>
          </a:prstGeom>
          <a:solidFill>
            <a:schemeClr val="bg1">
              <a:lumMod val="85000"/>
            </a:schemeClr>
          </a:solidFill>
        </p:spPr>
        <p:txBody>
          <a:bodyPr wrap="square" rtlCol="0">
            <a:spAutoFit/>
          </a:bodyPr>
          <a:lstStyle/>
          <a:p>
            <a:r>
              <a:rPr lang="fr-BE" sz="1400" dirty="0" smtClean="0"/>
              <a:t>Le CGT fixe un 2</a:t>
            </a:r>
            <a:r>
              <a:rPr lang="fr-BE" sz="1400" baseline="30000" dirty="0" smtClean="0"/>
              <a:t>ème</a:t>
            </a:r>
            <a:r>
              <a:rPr lang="fr-BE" sz="1400" dirty="0" smtClean="0"/>
              <a:t> rdv avec la MT. Lors de cet entretien, on valide ensemble le site tel qu’il a été imaginé et configuré suite au premier rdv. S’en suit une formation </a:t>
            </a:r>
            <a:r>
              <a:rPr lang="fr-BE" sz="1400" dirty="0" err="1" smtClean="0"/>
              <a:t>Wordpress</a:t>
            </a:r>
            <a:r>
              <a:rPr lang="fr-BE" sz="1400" dirty="0" smtClean="0"/>
              <a:t> donnée par le CGT pour apprendre à gérer son site.</a:t>
            </a:r>
            <a:endParaRPr lang="fr-BE" sz="1400" dirty="0"/>
          </a:p>
        </p:txBody>
      </p:sp>
      <p:sp>
        <p:nvSpPr>
          <p:cNvPr id="47" name="ZoneTexte 46"/>
          <p:cNvSpPr txBox="1"/>
          <p:nvPr/>
        </p:nvSpPr>
        <p:spPr>
          <a:xfrm>
            <a:off x="6691889" y="1311949"/>
            <a:ext cx="1613140" cy="369332"/>
          </a:xfrm>
          <a:prstGeom prst="rect">
            <a:avLst/>
          </a:prstGeom>
          <a:solidFill>
            <a:srgbClr val="3ABFC2"/>
          </a:solidFill>
          <a:ln>
            <a:solidFill>
              <a:srgbClr val="3ABFC2"/>
            </a:solidFill>
          </a:ln>
        </p:spPr>
        <p:txBody>
          <a:bodyPr wrap="square" rtlCol="0">
            <a:spAutoFit/>
          </a:bodyPr>
          <a:lstStyle/>
          <a:p>
            <a:pPr algn="ctr"/>
            <a:r>
              <a:rPr lang="fr-BE" b="1" cap="small" dirty="0">
                <a:solidFill>
                  <a:schemeClr val="bg1"/>
                </a:solidFill>
              </a:rPr>
              <a:t>4</a:t>
            </a:r>
            <a:r>
              <a:rPr lang="fr-BE" b="1" cap="small" baseline="30000" dirty="0" smtClean="0">
                <a:solidFill>
                  <a:schemeClr val="bg1"/>
                </a:solidFill>
              </a:rPr>
              <a:t>ème</a:t>
            </a:r>
            <a:r>
              <a:rPr lang="fr-BE" b="1" cap="small" dirty="0" smtClean="0">
                <a:solidFill>
                  <a:schemeClr val="bg1"/>
                </a:solidFill>
              </a:rPr>
              <a:t> étape</a:t>
            </a:r>
            <a:endParaRPr lang="fr-BE" b="1" cap="small" dirty="0">
              <a:solidFill>
                <a:schemeClr val="bg1"/>
              </a:solidFill>
            </a:endParaRPr>
          </a:p>
        </p:txBody>
      </p:sp>
      <p:sp>
        <p:nvSpPr>
          <p:cNvPr id="48" name="ZoneTexte 47"/>
          <p:cNvSpPr txBox="1"/>
          <p:nvPr/>
        </p:nvSpPr>
        <p:spPr>
          <a:xfrm>
            <a:off x="7382002" y="3349351"/>
            <a:ext cx="3881887" cy="954107"/>
          </a:xfrm>
          <a:prstGeom prst="rect">
            <a:avLst/>
          </a:prstGeom>
          <a:solidFill>
            <a:schemeClr val="bg1">
              <a:lumMod val="85000"/>
            </a:schemeClr>
          </a:solidFill>
        </p:spPr>
        <p:txBody>
          <a:bodyPr wrap="square" rtlCol="0">
            <a:spAutoFit/>
          </a:bodyPr>
          <a:lstStyle/>
          <a:p>
            <a:r>
              <a:rPr lang="fr-BE" sz="1400" dirty="0"/>
              <a:t>L</a:t>
            </a:r>
            <a:r>
              <a:rPr lang="fr-BE" sz="1400" dirty="0" smtClean="0"/>
              <a:t>e CGT continue à travailler sur le site, la MT continue à ajouter du contenu et on travaille de manière collaborative et itérative jusqu’à la production du site.</a:t>
            </a:r>
            <a:endParaRPr lang="fr-BE" sz="1400" dirty="0"/>
          </a:p>
        </p:txBody>
      </p:sp>
      <p:sp>
        <p:nvSpPr>
          <p:cNvPr id="49" name="ZoneTexte 48"/>
          <p:cNvSpPr txBox="1"/>
          <p:nvPr/>
        </p:nvSpPr>
        <p:spPr>
          <a:xfrm>
            <a:off x="6691889" y="3031775"/>
            <a:ext cx="1613140" cy="369332"/>
          </a:xfrm>
          <a:prstGeom prst="rect">
            <a:avLst/>
          </a:prstGeom>
          <a:solidFill>
            <a:srgbClr val="3ABFC2"/>
          </a:solidFill>
          <a:ln>
            <a:solidFill>
              <a:srgbClr val="3ABFC2"/>
            </a:solidFill>
          </a:ln>
        </p:spPr>
        <p:txBody>
          <a:bodyPr wrap="square" rtlCol="0">
            <a:spAutoFit/>
          </a:bodyPr>
          <a:lstStyle/>
          <a:p>
            <a:pPr algn="ctr"/>
            <a:r>
              <a:rPr lang="fr-BE" b="1" cap="small" dirty="0" smtClean="0">
                <a:solidFill>
                  <a:schemeClr val="bg1"/>
                </a:solidFill>
              </a:rPr>
              <a:t>5</a:t>
            </a:r>
            <a:r>
              <a:rPr lang="fr-BE" b="1" cap="small" baseline="30000" dirty="0" smtClean="0">
                <a:solidFill>
                  <a:schemeClr val="bg1"/>
                </a:solidFill>
              </a:rPr>
              <a:t>ème</a:t>
            </a:r>
            <a:r>
              <a:rPr lang="fr-BE" b="1" cap="small" dirty="0" smtClean="0">
                <a:solidFill>
                  <a:schemeClr val="bg1"/>
                </a:solidFill>
              </a:rPr>
              <a:t> étape</a:t>
            </a:r>
            <a:endParaRPr lang="fr-BE" b="1" cap="small" dirty="0">
              <a:solidFill>
                <a:schemeClr val="bg1"/>
              </a:solidFill>
            </a:endParaRPr>
          </a:p>
        </p:txBody>
      </p:sp>
      <p:sp>
        <p:nvSpPr>
          <p:cNvPr id="2" name="ZoneTexte 1"/>
          <p:cNvSpPr txBox="1"/>
          <p:nvPr/>
        </p:nvSpPr>
        <p:spPr>
          <a:xfrm>
            <a:off x="2992582" y="1344213"/>
            <a:ext cx="2062497" cy="307777"/>
          </a:xfrm>
          <a:prstGeom prst="rect">
            <a:avLst/>
          </a:prstGeom>
          <a:noFill/>
        </p:spPr>
        <p:txBody>
          <a:bodyPr wrap="square" rtlCol="0">
            <a:spAutoFit/>
          </a:bodyPr>
          <a:lstStyle/>
          <a:p>
            <a:pPr algn="r"/>
            <a:r>
              <a:rPr lang="fr-BE" sz="1400" b="1" cap="small" dirty="0">
                <a:solidFill>
                  <a:srgbClr val="3ABFC2"/>
                </a:solidFill>
              </a:rPr>
              <a:t>P</a:t>
            </a:r>
            <a:r>
              <a:rPr lang="fr-BE" sz="1400" b="1" cap="small" dirty="0" smtClean="0">
                <a:solidFill>
                  <a:srgbClr val="3ABFC2"/>
                </a:solidFill>
              </a:rPr>
              <a:t>réparation du contenu</a:t>
            </a:r>
            <a:endParaRPr lang="fr-BE" sz="1400" b="1" cap="small" dirty="0">
              <a:solidFill>
                <a:srgbClr val="3ABFC2"/>
              </a:solidFill>
            </a:endParaRPr>
          </a:p>
        </p:txBody>
      </p:sp>
      <p:sp>
        <p:nvSpPr>
          <p:cNvPr id="14" name="ZoneTexte 13"/>
          <p:cNvSpPr txBox="1"/>
          <p:nvPr/>
        </p:nvSpPr>
        <p:spPr>
          <a:xfrm>
            <a:off x="2992582" y="2760253"/>
            <a:ext cx="2062497" cy="307777"/>
          </a:xfrm>
          <a:prstGeom prst="rect">
            <a:avLst/>
          </a:prstGeom>
          <a:noFill/>
        </p:spPr>
        <p:txBody>
          <a:bodyPr wrap="square" rtlCol="0">
            <a:spAutoFit/>
          </a:bodyPr>
          <a:lstStyle/>
          <a:p>
            <a:pPr algn="r"/>
            <a:r>
              <a:rPr lang="fr-BE" sz="1400" b="1" cap="small" dirty="0" smtClean="0">
                <a:solidFill>
                  <a:srgbClr val="3ABFC2"/>
                </a:solidFill>
              </a:rPr>
              <a:t>Prise de rdv</a:t>
            </a:r>
            <a:endParaRPr lang="fr-BE" sz="1400" b="1" cap="small" dirty="0">
              <a:solidFill>
                <a:srgbClr val="3ABFC2"/>
              </a:solidFill>
            </a:endParaRPr>
          </a:p>
        </p:txBody>
      </p:sp>
      <p:sp>
        <p:nvSpPr>
          <p:cNvPr id="15" name="ZoneTexte 14"/>
          <p:cNvSpPr txBox="1"/>
          <p:nvPr/>
        </p:nvSpPr>
        <p:spPr>
          <a:xfrm>
            <a:off x="2992582" y="4598043"/>
            <a:ext cx="2062497" cy="307777"/>
          </a:xfrm>
          <a:prstGeom prst="rect">
            <a:avLst/>
          </a:prstGeom>
          <a:noFill/>
        </p:spPr>
        <p:txBody>
          <a:bodyPr wrap="square" rtlCol="0">
            <a:spAutoFit/>
          </a:bodyPr>
          <a:lstStyle/>
          <a:p>
            <a:pPr algn="r"/>
            <a:r>
              <a:rPr lang="fr-BE" sz="1400" b="1" cap="small" dirty="0" smtClean="0">
                <a:solidFill>
                  <a:srgbClr val="3ABFC2"/>
                </a:solidFill>
              </a:rPr>
              <a:t>Configuration du site</a:t>
            </a:r>
            <a:endParaRPr lang="fr-BE" sz="1400" b="1" cap="small" dirty="0">
              <a:solidFill>
                <a:srgbClr val="3ABFC2"/>
              </a:solidFill>
            </a:endParaRPr>
          </a:p>
        </p:txBody>
      </p:sp>
      <p:sp>
        <p:nvSpPr>
          <p:cNvPr id="16" name="ZoneTexte 15"/>
          <p:cNvSpPr txBox="1"/>
          <p:nvPr/>
        </p:nvSpPr>
        <p:spPr>
          <a:xfrm>
            <a:off x="9201392" y="1316849"/>
            <a:ext cx="2062497" cy="307777"/>
          </a:xfrm>
          <a:prstGeom prst="rect">
            <a:avLst/>
          </a:prstGeom>
          <a:noFill/>
        </p:spPr>
        <p:txBody>
          <a:bodyPr wrap="square" rtlCol="0">
            <a:spAutoFit/>
          </a:bodyPr>
          <a:lstStyle/>
          <a:p>
            <a:pPr algn="r"/>
            <a:r>
              <a:rPr lang="fr-BE" sz="1400" b="1" cap="small" dirty="0" smtClean="0">
                <a:solidFill>
                  <a:srgbClr val="3ABFC2"/>
                </a:solidFill>
              </a:rPr>
              <a:t>Formation </a:t>
            </a:r>
            <a:r>
              <a:rPr lang="fr-BE" sz="1400" b="1" cap="small" dirty="0" err="1" smtClean="0">
                <a:solidFill>
                  <a:srgbClr val="3ABFC2"/>
                </a:solidFill>
              </a:rPr>
              <a:t>Wordpress</a:t>
            </a:r>
            <a:endParaRPr lang="fr-BE" sz="1400" b="1" cap="small" dirty="0">
              <a:solidFill>
                <a:srgbClr val="3ABFC2"/>
              </a:solidFill>
            </a:endParaRPr>
          </a:p>
        </p:txBody>
      </p:sp>
      <p:sp>
        <p:nvSpPr>
          <p:cNvPr id="17" name="ZoneTexte 16"/>
          <p:cNvSpPr txBox="1"/>
          <p:nvPr/>
        </p:nvSpPr>
        <p:spPr>
          <a:xfrm>
            <a:off x="9201392" y="3031775"/>
            <a:ext cx="2062497" cy="307777"/>
          </a:xfrm>
          <a:prstGeom prst="rect">
            <a:avLst/>
          </a:prstGeom>
          <a:noFill/>
        </p:spPr>
        <p:txBody>
          <a:bodyPr wrap="square" rtlCol="0">
            <a:spAutoFit/>
          </a:bodyPr>
          <a:lstStyle/>
          <a:p>
            <a:pPr algn="r"/>
            <a:r>
              <a:rPr lang="fr-BE" sz="1400" b="1" cap="small" dirty="0" smtClean="0">
                <a:solidFill>
                  <a:srgbClr val="3ABFC2"/>
                </a:solidFill>
              </a:rPr>
              <a:t>Itérations</a:t>
            </a:r>
            <a:endParaRPr lang="fr-BE" sz="1400" b="1" cap="small" dirty="0">
              <a:solidFill>
                <a:srgbClr val="3ABFC2"/>
              </a:solidFill>
            </a:endParaRPr>
          </a:p>
        </p:txBody>
      </p:sp>
    </p:spTree>
    <p:extLst>
      <p:ext uri="{BB962C8B-B14F-4D97-AF65-F5344CB8AC3E}">
        <p14:creationId xmlns:p14="http://schemas.microsoft.com/office/powerpoint/2010/main" val="4526656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 y="365126"/>
            <a:ext cx="8246854" cy="504000"/>
          </a:xfrm>
        </p:spPr>
        <p:txBody>
          <a:bodyPr/>
          <a:lstStyle/>
          <a:p>
            <a:r>
              <a:rPr lang="fr-BE" dirty="0" smtClean="0"/>
              <a:t>Une méthode itérative et collaborative</a:t>
            </a:r>
            <a:endParaRPr lang="fr-BE"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572" y="2872596"/>
            <a:ext cx="1261181" cy="1260000"/>
          </a:xfrm>
          <a:prstGeom prst="rect">
            <a:avLst/>
          </a:prstGeom>
        </p:spPr>
      </p:pic>
      <p:sp>
        <p:nvSpPr>
          <p:cNvPr id="8" name="ZoneTexte 7"/>
          <p:cNvSpPr txBox="1"/>
          <p:nvPr/>
        </p:nvSpPr>
        <p:spPr>
          <a:xfrm>
            <a:off x="733245" y="4252823"/>
            <a:ext cx="2035834" cy="1661993"/>
          </a:xfrm>
          <a:prstGeom prst="rect">
            <a:avLst/>
          </a:prstGeom>
          <a:noFill/>
        </p:spPr>
        <p:txBody>
          <a:bodyPr wrap="square" rtlCol="0">
            <a:spAutoFit/>
          </a:bodyPr>
          <a:lstStyle/>
          <a:p>
            <a:pPr algn="ctr"/>
            <a:r>
              <a:rPr lang="fr-BE" b="1" dirty="0" smtClean="0">
                <a:solidFill>
                  <a:srgbClr val="3ABFC2"/>
                </a:solidFill>
              </a:rPr>
              <a:t>Site standard</a:t>
            </a:r>
          </a:p>
          <a:p>
            <a:pPr algn="ctr"/>
            <a:r>
              <a:rPr lang="fr-BE" sz="1400" dirty="0" smtClean="0"/>
              <a:t>Modèle de base du CGT: sans personnalisation, sans couleur spécifique ou images propres à une MT</a:t>
            </a:r>
          </a:p>
          <a:p>
            <a:pPr algn="ctr"/>
            <a:r>
              <a:rPr lang="fr-BE" sz="1400" dirty="0" smtClean="0"/>
              <a:t>C’est la base réutilisable</a:t>
            </a:r>
            <a:endParaRPr lang="fr-BE" sz="1400" dirty="0"/>
          </a:p>
        </p:txBody>
      </p:sp>
      <p:pic>
        <p:nvPicPr>
          <p:cNvPr id="9" name="Image 8"/>
          <p:cNvPicPr>
            <a:picLocks noChangeAspect="1"/>
          </p:cNvPicPr>
          <p:nvPr/>
        </p:nvPicPr>
        <p:blipFill>
          <a:blip r:embed="rId3">
            <a:duotone>
              <a:prstClr val="black"/>
              <a:srgbClr val="3ABFC2">
                <a:tint val="45000"/>
                <a:satMod val="400000"/>
              </a:srgbClr>
            </a:duotone>
            <a:extLst>
              <a:ext uri="{28A0092B-C50C-407E-A947-70E740481C1C}">
                <a14:useLocalDpi xmlns:a14="http://schemas.microsoft.com/office/drawing/2010/main" val="0"/>
              </a:ext>
            </a:extLst>
          </a:blip>
          <a:stretch>
            <a:fillRect/>
          </a:stretch>
        </p:blipFill>
        <p:spPr>
          <a:xfrm>
            <a:off x="1384108" y="2138488"/>
            <a:ext cx="734108" cy="734108"/>
          </a:xfrm>
          <a:prstGeom prst="rect">
            <a:avLst/>
          </a:prstGeom>
        </p:spPr>
      </p:pic>
      <p:sp>
        <p:nvSpPr>
          <p:cNvPr id="10" name="ZoneTexte 9"/>
          <p:cNvSpPr txBox="1"/>
          <p:nvPr/>
        </p:nvSpPr>
        <p:spPr>
          <a:xfrm>
            <a:off x="733245" y="1187975"/>
            <a:ext cx="2035834" cy="923330"/>
          </a:xfrm>
          <a:prstGeom prst="rect">
            <a:avLst/>
          </a:prstGeom>
          <a:noFill/>
        </p:spPr>
        <p:txBody>
          <a:bodyPr wrap="square" rtlCol="0">
            <a:spAutoFit/>
          </a:bodyPr>
          <a:lstStyle/>
          <a:p>
            <a:pPr algn="ctr"/>
            <a:r>
              <a:rPr lang="fr-BE" dirty="0" smtClean="0"/>
              <a:t>Les réflexions communes du groupe</a:t>
            </a:r>
            <a:endParaRPr lang="fr-BE" dirty="0"/>
          </a:p>
        </p:txBody>
      </p:sp>
      <p:cxnSp>
        <p:nvCxnSpPr>
          <p:cNvPr id="12" name="Connecteur droit 11"/>
          <p:cNvCxnSpPr/>
          <p:nvPr/>
        </p:nvCxnSpPr>
        <p:spPr>
          <a:xfrm rot="2400000">
            <a:off x="2329412" y="1597884"/>
            <a:ext cx="0" cy="684000"/>
          </a:xfrm>
          <a:prstGeom prst="line">
            <a:avLst/>
          </a:prstGeom>
          <a:ln>
            <a:solidFill>
              <a:srgbClr val="3ABFC2"/>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rot="-2400000">
            <a:off x="1164275" y="1597884"/>
            <a:ext cx="0" cy="684000"/>
          </a:xfrm>
          <a:prstGeom prst="line">
            <a:avLst/>
          </a:prstGeom>
          <a:ln>
            <a:solidFill>
              <a:srgbClr val="3ABFC2"/>
            </a:solidFill>
          </a:ln>
        </p:spPr>
        <p:style>
          <a:lnRef idx="1">
            <a:schemeClr val="accent1"/>
          </a:lnRef>
          <a:fillRef idx="0">
            <a:schemeClr val="accent1"/>
          </a:fillRef>
          <a:effectRef idx="0">
            <a:schemeClr val="accent1"/>
          </a:effectRef>
          <a:fontRef idx="minor">
            <a:schemeClr val="tx1"/>
          </a:fontRef>
        </p:style>
      </p:cxnSp>
      <p:sp>
        <p:nvSpPr>
          <p:cNvPr id="19" name="Flèche droite 18"/>
          <p:cNvSpPr/>
          <p:nvPr/>
        </p:nvSpPr>
        <p:spPr>
          <a:xfrm>
            <a:off x="5477791" y="3378951"/>
            <a:ext cx="1043796" cy="552090"/>
          </a:xfrm>
          <a:prstGeom prst="rightArrow">
            <a:avLst/>
          </a:prstGeom>
          <a:solidFill>
            <a:schemeClr val="bg1"/>
          </a:solidFill>
          <a:ln w="19050">
            <a:solidFill>
              <a:srgbClr val="3ABF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0" name="Imag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2895" y="2872596"/>
            <a:ext cx="1261181" cy="1260000"/>
          </a:xfrm>
          <a:prstGeom prst="rect">
            <a:avLst/>
          </a:prstGeom>
        </p:spPr>
      </p:pic>
      <p:pic>
        <p:nvPicPr>
          <p:cNvPr id="21" name="Image 20"/>
          <p:cNvPicPr>
            <a:picLocks noChangeAspect="1"/>
          </p:cNvPicPr>
          <p:nvPr/>
        </p:nvPicPr>
        <p:blipFill>
          <a:blip r:embed="rId3">
            <a:duotone>
              <a:prstClr val="black"/>
              <a:srgbClr val="3ABFC2">
                <a:tint val="45000"/>
                <a:satMod val="400000"/>
              </a:srgbClr>
            </a:duotone>
            <a:extLst>
              <a:ext uri="{28A0092B-C50C-407E-A947-70E740481C1C}">
                <a14:useLocalDpi xmlns:a14="http://schemas.microsoft.com/office/drawing/2010/main" val="0"/>
              </a:ext>
            </a:extLst>
          </a:blip>
          <a:stretch>
            <a:fillRect/>
          </a:stretch>
        </p:blipFill>
        <p:spPr>
          <a:xfrm>
            <a:off x="4322844" y="2152002"/>
            <a:ext cx="734108" cy="734108"/>
          </a:xfrm>
          <a:prstGeom prst="rect">
            <a:avLst/>
          </a:prstGeom>
        </p:spPr>
      </p:pic>
      <p:sp>
        <p:nvSpPr>
          <p:cNvPr id="22" name="ZoneTexte 21"/>
          <p:cNvSpPr txBox="1"/>
          <p:nvPr/>
        </p:nvSpPr>
        <p:spPr>
          <a:xfrm>
            <a:off x="3923580" y="1194131"/>
            <a:ext cx="1524000" cy="923330"/>
          </a:xfrm>
          <a:prstGeom prst="rect">
            <a:avLst/>
          </a:prstGeom>
          <a:noFill/>
        </p:spPr>
        <p:txBody>
          <a:bodyPr wrap="square" rtlCol="0">
            <a:spAutoFit/>
          </a:bodyPr>
          <a:lstStyle/>
          <a:p>
            <a:pPr algn="ctr"/>
            <a:r>
              <a:rPr lang="fr-BE" dirty="0" smtClean="0"/>
              <a:t>Premier rdv individuel avec la MT</a:t>
            </a:r>
            <a:endParaRPr lang="fr-BE" dirty="0"/>
          </a:p>
        </p:txBody>
      </p:sp>
      <p:cxnSp>
        <p:nvCxnSpPr>
          <p:cNvPr id="23" name="Connecteur droit 22"/>
          <p:cNvCxnSpPr/>
          <p:nvPr/>
        </p:nvCxnSpPr>
        <p:spPr>
          <a:xfrm rot="2400000">
            <a:off x="5268148" y="1611398"/>
            <a:ext cx="0" cy="684000"/>
          </a:xfrm>
          <a:prstGeom prst="line">
            <a:avLst/>
          </a:prstGeom>
          <a:ln>
            <a:solidFill>
              <a:srgbClr val="3ABFC2"/>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rot="-2400000">
            <a:off x="4103011" y="1611398"/>
            <a:ext cx="0" cy="684000"/>
          </a:xfrm>
          <a:prstGeom prst="line">
            <a:avLst/>
          </a:prstGeom>
          <a:ln>
            <a:solidFill>
              <a:srgbClr val="3ABFC2"/>
            </a:solidFill>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3597214" y="4258574"/>
            <a:ext cx="2192543" cy="1446550"/>
          </a:xfrm>
          <a:prstGeom prst="rect">
            <a:avLst/>
          </a:prstGeom>
          <a:noFill/>
        </p:spPr>
        <p:txBody>
          <a:bodyPr wrap="square" rtlCol="0">
            <a:spAutoFit/>
          </a:bodyPr>
          <a:lstStyle/>
          <a:p>
            <a:pPr algn="ctr"/>
            <a:r>
              <a:rPr lang="fr-BE" b="1" dirty="0" smtClean="0">
                <a:solidFill>
                  <a:srgbClr val="3ABFC2"/>
                </a:solidFill>
              </a:rPr>
              <a:t>Site développement</a:t>
            </a:r>
          </a:p>
          <a:p>
            <a:pPr algn="ctr"/>
            <a:r>
              <a:rPr lang="fr-BE" sz="1400" dirty="0" smtClean="0"/>
              <a:t>Site bac à sable: on configure, on développe, on agence… C’est le premier brouillon du site personnalisé</a:t>
            </a:r>
          </a:p>
        </p:txBody>
      </p:sp>
      <p:sp>
        <p:nvSpPr>
          <p:cNvPr id="26" name="Flèche droite 25"/>
          <p:cNvSpPr/>
          <p:nvPr/>
        </p:nvSpPr>
        <p:spPr>
          <a:xfrm>
            <a:off x="2533294" y="3378951"/>
            <a:ext cx="1043796" cy="552090"/>
          </a:xfrm>
          <a:prstGeom prst="rightArrow">
            <a:avLst/>
          </a:prstGeom>
          <a:solidFill>
            <a:schemeClr val="bg1"/>
          </a:solidFill>
          <a:ln w="19050">
            <a:solidFill>
              <a:srgbClr val="3ABF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7" name="Imag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1755" y="2872596"/>
            <a:ext cx="1261181" cy="1260000"/>
          </a:xfrm>
          <a:prstGeom prst="rect">
            <a:avLst/>
          </a:prstGeom>
        </p:spPr>
      </p:pic>
      <p:pic>
        <p:nvPicPr>
          <p:cNvPr id="28" name="Image 27"/>
          <p:cNvPicPr>
            <a:picLocks noChangeAspect="1"/>
          </p:cNvPicPr>
          <p:nvPr/>
        </p:nvPicPr>
        <p:blipFill>
          <a:blip r:embed="rId3">
            <a:duotone>
              <a:prstClr val="black"/>
              <a:srgbClr val="3ABFC2">
                <a:tint val="45000"/>
                <a:satMod val="400000"/>
              </a:srgbClr>
            </a:duotone>
            <a:extLst>
              <a:ext uri="{28A0092B-C50C-407E-A947-70E740481C1C}">
                <a14:useLocalDpi xmlns:a14="http://schemas.microsoft.com/office/drawing/2010/main" val="0"/>
              </a:ext>
            </a:extLst>
          </a:blip>
          <a:stretch>
            <a:fillRect/>
          </a:stretch>
        </p:blipFill>
        <p:spPr>
          <a:xfrm>
            <a:off x="7127447" y="2201872"/>
            <a:ext cx="734108" cy="734108"/>
          </a:xfrm>
          <a:prstGeom prst="rect">
            <a:avLst/>
          </a:prstGeom>
        </p:spPr>
      </p:pic>
      <p:sp>
        <p:nvSpPr>
          <p:cNvPr id="29" name="ZoneTexte 28"/>
          <p:cNvSpPr txBox="1"/>
          <p:nvPr/>
        </p:nvSpPr>
        <p:spPr>
          <a:xfrm>
            <a:off x="6728183" y="1072107"/>
            <a:ext cx="1524000" cy="1200329"/>
          </a:xfrm>
          <a:prstGeom prst="rect">
            <a:avLst/>
          </a:prstGeom>
          <a:noFill/>
        </p:spPr>
        <p:txBody>
          <a:bodyPr wrap="square" rtlCol="0">
            <a:spAutoFit/>
          </a:bodyPr>
          <a:lstStyle/>
          <a:p>
            <a:pPr algn="ctr"/>
            <a:r>
              <a:rPr lang="fr-BE" dirty="0" smtClean="0"/>
              <a:t>Retours itératifs entre la MT et le CGT</a:t>
            </a:r>
            <a:endParaRPr lang="fr-BE" dirty="0"/>
          </a:p>
        </p:txBody>
      </p:sp>
      <p:cxnSp>
        <p:nvCxnSpPr>
          <p:cNvPr id="30" name="Connecteur droit 29"/>
          <p:cNvCxnSpPr/>
          <p:nvPr/>
        </p:nvCxnSpPr>
        <p:spPr>
          <a:xfrm rot="2400000">
            <a:off x="8072751" y="1661268"/>
            <a:ext cx="0" cy="684000"/>
          </a:xfrm>
          <a:prstGeom prst="line">
            <a:avLst/>
          </a:prstGeom>
          <a:ln>
            <a:solidFill>
              <a:srgbClr val="3ABFC2"/>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rot="-2400000">
            <a:off x="6907614" y="1661268"/>
            <a:ext cx="0" cy="684000"/>
          </a:xfrm>
          <a:prstGeom prst="line">
            <a:avLst/>
          </a:prstGeom>
          <a:ln>
            <a:solidFill>
              <a:srgbClr val="3ABFC2"/>
            </a:solidFill>
          </a:ln>
        </p:spPr>
        <p:style>
          <a:lnRef idx="1">
            <a:schemeClr val="accent1"/>
          </a:lnRef>
          <a:fillRef idx="0">
            <a:schemeClr val="accent1"/>
          </a:fillRef>
          <a:effectRef idx="0">
            <a:schemeClr val="accent1"/>
          </a:effectRef>
          <a:fontRef idx="minor">
            <a:schemeClr val="tx1"/>
          </a:fontRef>
        </p:style>
      </p:cxnSp>
      <p:sp>
        <p:nvSpPr>
          <p:cNvPr id="32" name="ZoneTexte 31"/>
          <p:cNvSpPr txBox="1"/>
          <p:nvPr/>
        </p:nvSpPr>
        <p:spPr>
          <a:xfrm>
            <a:off x="6386073" y="4258574"/>
            <a:ext cx="2192543" cy="1446550"/>
          </a:xfrm>
          <a:prstGeom prst="rect">
            <a:avLst/>
          </a:prstGeom>
          <a:noFill/>
        </p:spPr>
        <p:txBody>
          <a:bodyPr wrap="square" rtlCol="0">
            <a:spAutoFit/>
          </a:bodyPr>
          <a:lstStyle/>
          <a:p>
            <a:pPr algn="ctr"/>
            <a:r>
              <a:rPr lang="fr-BE" b="1" dirty="0" smtClean="0">
                <a:solidFill>
                  <a:srgbClr val="3ABFC2"/>
                </a:solidFill>
              </a:rPr>
              <a:t>Site test</a:t>
            </a:r>
          </a:p>
          <a:p>
            <a:pPr algn="ctr"/>
            <a:r>
              <a:rPr lang="fr-BE" sz="1400" dirty="0" smtClean="0"/>
              <a:t>Environnement de validation: on approuve ce qui a été développé jusqu’ici avant de l’envoyer en production</a:t>
            </a:r>
          </a:p>
        </p:txBody>
      </p:sp>
      <p:sp>
        <p:nvSpPr>
          <p:cNvPr id="33" name="Flèche droite 32"/>
          <p:cNvSpPr/>
          <p:nvPr/>
        </p:nvSpPr>
        <p:spPr>
          <a:xfrm>
            <a:off x="8292585" y="3378951"/>
            <a:ext cx="1043796" cy="552090"/>
          </a:xfrm>
          <a:prstGeom prst="rightArrow">
            <a:avLst/>
          </a:prstGeom>
          <a:solidFill>
            <a:schemeClr val="bg1"/>
          </a:solidFill>
          <a:ln w="19050">
            <a:solidFill>
              <a:srgbClr val="3ABF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4" name="Imag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3551" y="2935980"/>
            <a:ext cx="1261181" cy="1260000"/>
          </a:xfrm>
          <a:prstGeom prst="rect">
            <a:avLst/>
          </a:prstGeom>
        </p:spPr>
      </p:pic>
      <p:sp>
        <p:nvSpPr>
          <p:cNvPr id="35" name="ZoneTexte 34"/>
          <p:cNvSpPr txBox="1"/>
          <p:nvPr/>
        </p:nvSpPr>
        <p:spPr>
          <a:xfrm>
            <a:off x="9207869" y="4321461"/>
            <a:ext cx="2192543" cy="1015663"/>
          </a:xfrm>
          <a:prstGeom prst="rect">
            <a:avLst/>
          </a:prstGeom>
          <a:noFill/>
        </p:spPr>
        <p:txBody>
          <a:bodyPr wrap="square" rtlCol="0">
            <a:spAutoFit/>
          </a:bodyPr>
          <a:lstStyle/>
          <a:p>
            <a:pPr algn="ctr"/>
            <a:r>
              <a:rPr lang="fr-BE" b="1" dirty="0" smtClean="0">
                <a:solidFill>
                  <a:srgbClr val="3ABFC2"/>
                </a:solidFill>
              </a:rPr>
              <a:t>Site pré-production</a:t>
            </a:r>
          </a:p>
          <a:p>
            <a:pPr algn="ctr"/>
            <a:r>
              <a:rPr lang="fr-BE" sz="1400" dirty="0" smtClean="0"/>
              <a:t>Il s’agit du site qui sera publié une fois le processus de validation terminé</a:t>
            </a:r>
          </a:p>
        </p:txBody>
      </p:sp>
      <p:pic>
        <p:nvPicPr>
          <p:cNvPr id="36" name="Image 35"/>
          <p:cNvPicPr>
            <a:picLocks noChangeAspect="1"/>
          </p:cNvPicPr>
          <p:nvPr/>
        </p:nvPicPr>
        <p:blipFill>
          <a:blip r:embed="rId3">
            <a:duotone>
              <a:prstClr val="black"/>
              <a:srgbClr val="3ABFC2">
                <a:tint val="45000"/>
                <a:satMod val="400000"/>
              </a:srgbClr>
            </a:duotone>
            <a:extLst>
              <a:ext uri="{28A0092B-C50C-407E-A947-70E740481C1C}">
                <a14:useLocalDpi xmlns:a14="http://schemas.microsoft.com/office/drawing/2010/main" val="0"/>
              </a:ext>
            </a:extLst>
          </a:blip>
          <a:stretch>
            <a:fillRect/>
          </a:stretch>
        </p:blipFill>
        <p:spPr>
          <a:xfrm>
            <a:off x="9891648" y="2221010"/>
            <a:ext cx="734108" cy="734108"/>
          </a:xfrm>
          <a:prstGeom prst="rect">
            <a:avLst/>
          </a:prstGeom>
        </p:spPr>
      </p:pic>
      <p:sp>
        <p:nvSpPr>
          <p:cNvPr id="37" name="ZoneTexte 36"/>
          <p:cNvSpPr txBox="1"/>
          <p:nvPr/>
        </p:nvSpPr>
        <p:spPr>
          <a:xfrm>
            <a:off x="9492384" y="1689207"/>
            <a:ext cx="1524000" cy="369332"/>
          </a:xfrm>
          <a:prstGeom prst="rect">
            <a:avLst/>
          </a:prstGeom>
          <a:noFill/>
        </p:spPr>
        <p:txBody>
          <a:bodyPr wrap="square" rtlCol="0">
            <a:spAutoFit/>
          </a:bodyPr>
          <a:lstStyle/>
          <a:p>
            <a:pPr algn="ctr"/>
            <a:r>
              <a:rPr lang="fr-BE" dirty="0" smtClean="0"/>
              <a:t>Validations</a:t>
            </a:r>
            <a:endParaRPr lang="fr-BE" dirty="0"/>
          </a:p>
        </p:txBody>
      </p:sp>
      <p:cxnSp>
        <p:nvCxnSpPr>
          <p:cNvPr id="38" name="Connecteur droit 37"/>
          <p:cNvCxnSpPr/>
          <p:nvPr/>
        </p:nvCxnSpPr>
        <p:spPr>
          <a:xfrm rot="2400000">
            <a:off x="10836952" y="1680406"/>
            <a:ext cx="0" cy="684000"/>
          </a:xfrm>
          <a:prstGeom prst="line">
            <a:avLst/>
          </a:prstGeom>
          <a:ln>
            <a:solidFill>
              <a:srgbClr val="3ABFC2"/>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rot="-2400000">
            <a:off x="9671815" y="1680406"/>
            <a:ext cx="0" cy="684000"/>
          </a:xfrm>
          <a:prstGeom prst="line">
            <a:avLst/>
          </a:prstGeom>
          <a:ln>
            <a:solidFill>
              <a:srgbClr val="3ABF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2545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 y="365126"/>
            <a:ext cx="8246854" cy="504000"/>
          </a:xfrm>
        </p:spPr>
        <p:txBody>
          <a:bodyPr/>
          <a:lstStyle/>
          <a:p>
            <a:r>
              <a:rPr lang="fr-BE" dirty="0" smtClean="0"/>
              <a:t>Hébergement et nom de domaine</a:t>
            </a:r>
            <a:endParaRPr lang="fr-BE" dirty="0"/>
          </a:p>
        </p:txBody>
      </p:sp>
      <p:sp>
        <p:nvSpPr>
          <p:cNvPr id="40" name="Espace réservé du contenu 2"/>
          <p:cNvSpPr>
            <a:spLocks noGrp="1"/>
          </p:cNvSpPr>
          <p:nvPr>
            <p:ph idx="1"/>
          </p:nvPr>
        </p:nvSpPr>
        <p:spPr>
          <a:xfrm>
            <a:off x="838200" y="1316666"/>
            <a:ext cx="10515600" cy="4497538"/>
          </a:xfrm>
        </p:spPr>
        <p:txBody>
          <a:bodyPr>
            <a:normAutofit/>
          </a:bodyPr>
          <a:lstStyle/>
          <a:p>
            <a:pPr marL="342900" lvl="0" indent="-342900">
              <a:buFont typeface="Arial" panose="020B0604020202020204" pitchFamily="34" charset="0"/>
              <a:buChar char="•"/>
            </a:pPr>
            <a:r>
              <a:rPr lang="fr-FR" dirty="0" smtClean="0">
                <a:solidFill>
                  <a:schemeClr val="tx1">
                    <a:lumMod val="50000"/>
                    <a:lumOff val="50000"/>
                  </a:schemeClr>
                </a:solidFill>
              </a:rPr>
              <a:t>Hébergement du site:</a:t>
            </a:r>
          </a:p>
          <a:p>
            <a:pPr lvl="0"/>
            <a:r>
              <a:rPr lang="fr-FR" dirty="0" smtClean="0">
                <a:solidFill>
                  <a:schemeClr val="tx1">
                    <a:lumMod val="50000"/>
                    <a:lumOff val="50000"/>
                  </a:schemeClr>
                </a:solidFill>
              </a:rPr>
              <a:t>	</a:t>
            </a:r>
            <a:r>
              <a:rPr lang="fr-FR" sz="2000" dirty="0" smtClean="0">
                <a:solidFill>
                  <a:schemeClr val="tx1">
                    <a:lumMod val="50000"/>
                    <a:lumOff val="50000"/>
                  </a:schemeClr>
                </a:solidFill>
              </a:rPr>
              <a:t>Le CGT s’occupe de cet aspect. Si vous le souhaitez, vous pouvez donc 	bénéficier de la gestion de l’hébergement de 	votre site par le CGT.</a:t>
            </a:r>
          </a:p>
          <a:p>
            <a:pPr lvl="0"/>
            <a:r>
              <a:rPr lang="fr-FR" sz="2000" dirty="0">
                <a:solidFill>
                  <a:schemeClr val="tx1">
                    <a:lumMod val="50000"/>
                    <a:lumOff val="50000"/>
                  </a:schemeClr>
                </a:solidFill>
              </a:rPr>
              <a:t>	</a:t>
            </a:r>
            <a:r>
              <a:rPr lang="fr-FR" sz="2000" dirty="0" smtClean="0">
                <a:solidFill>
                  <a:schemeClr val="tx1">
                    <a:lumMod val="50000"/>
                    <a:lumOff val="50000"/>
                  </a:schemeClr>
                </a:solidFill>
              </a:rPr>
              <a:t>Si vous préférez gérer votre propre hébergement, il est nécessaire de donner 	un accès au CGT.</a:t>
            </a:r>
          </a:p>
          <a:p>
            <a:pPr lvl="0"/>
            <a:endParaRPr lang="fr-FR" dirty="0">
              <a:solidFill>
                <a:schemeClr val="tx1">
                  <a:lumMod val="50000"/>
                  <a:lumOff val="50000"/>
                </a:schemeClr>
              </a:solidFill>
            </a:endParaRPr>
          </a:p>
          <a:p>
            <a:pPr marL="342900" lvl="0" indent="-342900">
              <a:buFont typeface="Arial" panose="020B0604020202020204" pitchFamily="34" charset="0"/>
              <a:buChar char="•"/>
            </a:pPr>
            <a:r>
              <a:rPr lang="fr-FR" dirty="0" smtClean="0">
                <a:solidFill>
                  <a:schemeClr val="tx1">
                    <a:lumMod val="50000"/>
                    <a:lumOff val="50000"/>
                  </a:schemeClr>
                </a:solidFill>
              </a:rPr>
              <a:t>Nom de domaine:</a:t>
            </a:r>
            <a:endParaRPr lang="fr-FR" dirty="0">
              <a:solidFill>
                <a:schemeClr val="tx1">
                  <a:lumMod val="50000"/>
                  <a:lumOff val="50000"/>
                </a:schemeClr>
              </a:solidFill>
            </a:endParaRPr>
          </a:p>
          <a:p>
            <a:pPr lvl="0"/>
            <a:r>
              <a:rPr lang="fr-FR" dirty="0" smtClean="0">
                <a:solidFill>
                  <a:schemeClr val="tx1">
                    <a:lumMod val="50000"/>
                    <a:lumOff val="50000"/>
                  </a:schemeClr>
                </a:solidFill>
              </a:rPr>
              <a:t>	</a:t>
            </a:r>
            <a:r>
              <a:rPr lang="fr-FR" sz="2000" dirty="0" smtClean="0">
                <a:solidFill>
                  <a:schemeClr val="tx1">
                    <a:lumMod val="50000"/>
                    <a:lumOff val="50000"/>
                  </a:schemeClr>
                </a:solidFill>
              </a:rPr>
              <a:t>Les noms de domaine sont achetés et gérés par les MT. Il est très important 	de s’assurer que le nom de domaine soit en propriété propre.</a:t>
            </a:r>
          </a:p>
        </p:txBody>
      </p:sp>
    </p:spTree>
    <p:extLst>
      <p:ext uri="{BB962C8B-B14F-4D97-AF65-F5344CB8AC3E}">
        <p14:creationId xmlns:p14="http://schemas.microsoft.com/office/powerpoint/2010/main" val="34358791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 y="2806402"/>
            <a:ext cx="10230930" cy="678670"/>
          </a:xfrm>
        </p:spPr>
        <p:txBody>
          <a:bodyPr/>
          <a:lstStyle/>
          <a:p>
            <a:r>
              <a:rPr lang="fr-BE" dirty="0"/>
              <a:t>Définition des inputs attendus par le CGT</a:t>
            </a:r>
          </a:p>
        </p:txBody>
      </p:sp>
    </p:spTree>
    <p:extLst>
      <p:ext uri="{BB962C8B-B14F-4D97-AF65-F5344CB8AC3E}">
        <p14:creationId xmlns:p14="http://schemas.microsoft.com/office/powerpoint/2010/main" val="38145439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 y="365126"/>
            <a:ext cx="8246854" cy="504000"/>
          </a:xfrm>
        </p:spPr>
        <p:txBody>
          <a:bodyPr/>
          <a:lstStyle/>
          <a:p>
            <a:r>
              <a:rPr lang="fr-BE" dirty="0" smtClean="0"/>
              <a:t>Les informations de base</a:t>
            </a:r>
            <a:endParaRPr lang="fr-BE" dirty="0"/>
          </a:p>
        </p:txBody>
      </p:sp>
      <p:sp>
        <p:nvSpPr>
          <p:cNvPr id="40" name="Espace réservé du contenu 2"/>
          <p:cNvSpPr>
            <a:spLocks noGrp="1"/>
          </p:cNvSpPr>
          <p:nvPr>
            <p:ph idx="1"/>
          </p:nvPr>
        </p:nvSpPr>
        <p:spPr>
          <a:xfrm>
            <a:off x="838200" y="1316666"/>
            <a:ext cx="10515600" cy="4497538"/>
          </a:xfrm>
        </p:spPr>
        <p:txBody>
          <a:bodyPr>
            <a:normAutofit/>
          </a:bodyPr>
          <a:lstStyle/>
          <a:p>
            <a:pPr lvl="0"/>
            <a:endParaRPr lang="fr-FR" sz="2000" dirty="0" smtClean="0">
              <a:solidFill>
                <a:schemeClr val="tx1">
                  <a:lumMod val="50000"/>
                  <a:lumOff val="50000"/>
                </a:schemeClr>
              </a:solidFill>
            </a:endParaRPr>
          </a:p>
          <a:p>
            <a:pPr lvl="0"/>
            <a:r>
              <a:rPr lang="fr-FR" sz="2000" dirty="0" smtClean="0">
                <a:solidFill>
                  <a:schemeClr val="tx1">
                    <a:lumMod val="50000"/>
                    <a:lumOff val="50000"/>
                  </a:schemeClr>
                </a:solidFill>
              </a:rPr>
              <a:t>Les informations de base dont nous avons besoin avant de pouvoir configurer votre site web sont à fournir via un Google </a:t>
            </a:r>
            <a:r>
              <a:rPr lang="fr-FR" sz="2000" dirty="0" err="1" smtClean="0">
                <a:solidFill>
                  <a:schemeClr val="tx1">
                    <a:lumMod val="50000"/>
                    <a:lumOff val="50000"/>
                  </a:schemeClr>
                </a:solidFill>
              </a:rPr>
              <a:t>Form</a:t>
            </a:r>
            <a:r>
              <a:rPr lang="fr-FR" sz="2000" dirty="0" smtClean="0">
                <a:solidFill>
                  <a:schemeClr val="tx1">
                    <a:lumMod val="50000"/>
                    <a:lumOff val="50000"/>
                  </a:schemeClr>
                </a:solidFill>
              </a:rPr>
              <a:t> (modifiable plusieurs fois):</a:t>
            </a:r>
          </a:p>
          <a:p>
            <a:pPr lvl="0"/>
            <a:endParaRPr lang="fr-FR" sz="2000" dirty="0">
              <a:solidFill>
                <a:schemeClr val="tx1">
                  <a:lumMod val="50000"/>
                  <a:lumOff val="50000"/>
                </a:schemeClr>
              </a:solidFill>
            </a:endParaRPr>
          </a:p>
          <a:p>
            <a:pPr lvl="0"/>
            <a:endParaRPr lang="fr-FR" sz="2000" dirty="0" smtClean="0">
              <a:solidFill>
                <a:schemeClr val="tx1">
                  <a:lumMod val="50000"/>
                  <a:lumOff val="50000"/>
                </a:schemeClr>
              </a:solidFill>
              <a:hlinkClick r:id="rId2"/>
            </a:endParaRPr>
          </a:p>
          <a:p>
            <a:pPr lvl="0"/>
            <a:r>
              <a:rPr lang="fr-FR" sz="2000" dirty="0" smtClean="0">
                <a:solidFill>
                  <a:schemeClr val="tx1">
                    <a:lumMod val="50000"/>
                    <a:lumOff val="50000"/>
                  </a:schemeClr>
                </a:solidFill>
                <a:hlinkClick r:id="rId2"/>
              </a:rPr>
              <a:t>https</a:t>
            </a:r>
            <a:r>
              <a:rPr lang="fr-FR" sz="2000" dirty="0">
                <a:solidFill>
                  <a:schemeClr val="tx1">
                    <a:lumMod val="50000"/>
                    <a:lumOff val="50000"/>
                  </a:schemeClr>
                </a:solidFill>
                <a:hlinkClick r:id="rId2"/>
              </a:rPr>
              <a:t>://</a:t>
            </a:r>
            <a:r>
              <a:rPr lang="fr-FR" sz="2000" dirty="0" smtClean="0">
                <a:solidFill>
                  <a:schemeClr val="tx1">
                    <a:lumMod val="50000"/>
                    <a:lumOff val="50000"/>
                  </a:schemeClr>
                </a:solidFill>
                <a:hlinkClick r:id="rId2"/>
              </a:rPr>
              <a:t>forms.gle/7DoQcRFLp2LTmph97</a:t>
            </a:r>
            <a:endParaRPr lang="fr-FR" sz="2000" dirty="0" smtClean="0">
              <a:solidFill>
                <a:schemeClr val="tx1">
                  <a:lumMod val="50000"/>
                  <a:lumOff val="50000"/>
                </a:schemeClr>
              </a:solidFill>
            </a:endParaRPr>
          </a:p>
          <a:p>
            <a:pPr lvl="0"/>
            <a:endParaRPr lang="fr-FR" sz="2000" dirty="0" smtClean="0">
              <a:solidFill>
                <a:schemeClr val="tx1">
                  <a:lumMod val="50000"/>
                  <a:lumOff val="50000"/>
                </a:schemeClr>
              </a:solidFill>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35129">
            <a:off x="5716332" y="3435983"/>
            <a:ext cx="432936" cy="432936"/>
          </a:xfrm>
          <a:prstGeom prst="rect">
            <a:avLst/>
          </a:prstGeom>
        </p:spPr>
      </p:pic>
    </p:spTree>
    <p:extLst>
      <p:ext uri="{BB962C8B-B14F-4D97-AF65-F5344CB8AC3E}">
        <p14:creationId xmlns:p14="http://schemas.microsoft.com/office/powerpoint/2010/main" val="1371461014"/>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941</TotalTime>
  <Words>670</Words>
  <Application>Microsoft Office PowerPoint</Application>
  <PresentationFormat>Grand écran</PresentationFormat>
  <Paragraphs>122</Paragraphs>
  <Slides>26</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26</vt:i4>
      </vt:variant>
    </vt:vector>
  </HeadingPairs>
  <TitlesOfParts>
    <vt:vector size="33" baseType="lpstr">
      <vt:lpstr>Arial</vt:lpstr>
      <vt:lpstr>Calibri</vt:lpstr>
      <vt:lpstr>Calibri Light</vt:lpstr>
      <vt:lpstr>Galano Classic</vt:lpstr>
      <vt:lpstr>Lato Medium</vt:lpstr>
      <vt:lpstr>Wingdings</vt:lpstr>
      <vt:lpstr>Thème Office</vt:lpstr>
      <vt:lpstr>Sites WEB  Maisons du tourisme</vt:lpstr>
      <vt:lpstr>A l’ordre du jour…</vt:lpstr>
      <vt:lpstr>Accueil et introduction par Daniel Danloy</vt:lpstr>
      <vt:lpstr>Présentation de la méthode de travail proposée</vt:lpstr>
      <vt:lpstr>Étape par étape</vt:lpstr>
      <vt:lpstr>Une méthode itérative et collaborative</vt:lpstr>
      <vt:lpstr>Hébergement et nom de domaine</vt:lpstr>
      <vt:lpstr>Définition des inputs attendus par le CGT</vt:lpstr>
      <vt:lpstr>Les informations de base</vt:lpstr>
      <vt:lpstr>Les informations de base</vt:lpstr>
      <vt:lpstr>Les informations de base</vt:lpstr>
      <vt:lpstr>Les informations de base</vt:lpstr>
      <vt:lpstr>Les informations de base</vt:lpstr>
      <vt:lpstr>Les informations de base</vt:lpstr>
      <vt:lpstr>Présentation PowerPoint</vt:lpstr>
      <vt:lpstr>Durant la conception collaborative</vt:lpstr>
      <vt:lpstr>Durant la conception collaborative</vt:lpstr>
      <vt:lpstr>Durant la conception collaborative</vt:lpstr>
      <vt:lpstr>Durant la conception collaborative</vt:lpstr>
      <vt:lpstr>Présentation du travail en cours avec la MT OVA</vt:lpstr>
      <vt:lpstr>Le site OVA dans son état actuel</vt:lpstr>
      <vt:lpstr>Discussion et remarques</vt:lpstr>
      <vt:lpstr>Divers</vt:lpstr>
      <vt:lpstr>Quelques points</vt:lpstr>
      <vt:lpstr>Quelques points WBT</vt:lpstr>
      <vt:lpstr>Contacts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Brigitte V.</dc:creator>
  <cp:lastModifiedBy>Elodie Valet</cp:lastModifiedBy>
  <cp:revision>53</cp:revision>
  <dcterms:created xsi:type="dcterms:W3CDTF">2018-01-02T11:00:24Z</dcterms:created>
  <dcterms:modified xsi:type="dcterms:W3CDTF">2019-06-27T15:45:53Z</dcterms:modified>
</cp:coreProperties>
</file>