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308" r:id="rId4"/>
    <p:sldId id="265" r:id="rId5"/>
    <p:sldId id="266" r:id="rId6"/>
    <p:sldId id="270" r:id="rId7"/>
    <p:sldId id="267" r:id="rId8"/>
    <p:sldId id="269" r:id="rId9"/>
    <p:sldId id="271" r:id="rId10"/>
    <p:sldId id="272" r:id="rId11"/>
    <p:sldId id="273" r:id="rId12"/>
    <p:sldId id="274" r:id="rId13"/>
    <p:sldId id="275" r:id="rId14"/>
    <p:sldId id="276" r:id="rId15"/>
    <p:sldId id="278" r:id="rId16"/>
    <p:sldId id="279" r:id="rId17"/>
    <p:sldId id="280" r:id="rId18"/>
    <p:sldId id="281" r:id="rId19"/>
    <p:sldId id="284" r:id="rId20"/>
    <p:sldId id="282" r:id="rId21"/>
    <p:sldId id="285" r:id="rId22"/>
    <p:sldId id="286" r:id="rId23"/>
    <p:sldId id="287" r:id="rId24"/>
    <p:sldId id="288" r:id="rId25"/>
    <p:sldId id="309" r:id="rId26"/>
    <p:sldId id="310" r:id="rId27"/>
    <p:sldId id="311" r:id="rId28"/>
    <p:sldId id="290" r:id="rId29"/>
    <p:sldId id="291"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F3F4"/>
    <a:srgbClr val="3ABFC2"/>
    <a:srgbClr val="A6E2E3"/>
    <a:srgbClr val="ED1A3B"/>
    <a:srgbClr val="ED1A32"/>
    <a:srgbClr val="00AEE7"/>
    <a:srgbClr val="00A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0"/>
    <p:restoredTop sz="94718"/>
  </p:normalViewPr>
  <p:slideViewPr>
    <p:cSldViewPr snapToGrid="0" snapToObjects="1">
      <p:cViewPr varScale="1">
        <p:scale>
          <a:sx n="115" d="100"/>
          <a:sy n="115" d="100"/>
        </p:scale>
        <p:origin x="8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 y="365126"/>
            <a:ext cx="7368209" cy="504000"/>
          </a:xfrm>
          <a:solidFill>
            <a:srgbClr val="3ABFC2"/>
          </a:solidFill>
        </p:spPr>
        <p:txBody>
          <a:bodyPr lIns="792000" tIns="144000" anchor="ctr" anchorCtr="0">
            <a:noAutofit/>
          </a:bodyPr>
          <a:lstStyle>
            <a:lvl1pPr>
              <a:defRPr sz="3000" b="1" i="0">
                <a:solidFill>
                  <a:schemeClr val="bg1"/>
                </a:solidFill>
                <a:latin typeface="Galano Classic" charset="0"/>
                <a:ea typeface="Galano Classic" charset="0"/>
                <a:cs typeface="Galano Classic" charset="0"/>
              </a:defRPr>
            </a:lvl1pPr>
          </a:lstStyle>
          <a:p>
            <a:r>
              <a:rPr lang="fr-FR" dirty="0" smtClean="0"/>
              <a:t>CLIQUEZ ET MODIFIEZ LE TITRE</a:t>
            </a:r>
            <a:endParaRPr lang="fr-FR" dirty="0"/>
          </a:p>
        </p:txBody>
      </p:sp>
      <p:sp>
        <p:nvSpPr>
          <p:cNvPr id="3" name="Espace réservé du contenu 2"/>
          <p:cNvSpPr>
            <a:spLocks noGrp="1"/>
          </p:cNvSpPr>
          <p:nvPr>
            <p:ph idx="1" hasCustomPrompt="1"/>
          </p:nvPr>
        </p:nvSpPr>
        <p:spPr>
          <a:xfrm>
            <a:off x="838200" y="1825625"/>
            <a:ext cx="10515600" cy="3488497"/>
          </a:xfrm>
        </p:spPr>
        <p:txBody>
          <a:bodyPr/>
          <a:lstStyle>
            <a:lvl1pPr marL="0" indent="0">
              <a:buNone/>
              <a:defRPr sz="2500" b="1" i="0">
                <a:solidFill>
                  <a:srgbClr val="3ABFC2"/>
                </a:solidFill>
                <a:latin typeface="Galano Classic" charset="0"/>
                <a:ea typeface="Galano Classic" charset="0"/>
                <a:cs typeface="Galano Classic" charset="0"/>
              </a:defRPr>
            </a:lvl1pPr>
            <a:lvl2pPr marL="457200" indent="0">
              <a:buClr>
                <a:srgbClr val="ED1A3B"/>
              </a:buClr>
              <a:buSzPct val="150000"/>
              <a:buNone/>
              <a:defRPr b="0" i="0">
                <a:solidFill>
                  <a:srgbClr val="3ABFC2"/>
                </a:solidFill>
                <a:latin typeface="Lato Medium" charset="0"/>
                <a:ea typeface="Lato Medium" charset="0"/>
                <a:cs typeface="Lato Medium" charset="0"/>
              </a:defRPr>
            </a:lvl2pPr>
            <a:lvl3pPr>
              <a:buClr>
                <a:srgbClr val="ED1A3B"/>
              </a:buClr>
              <a:buSzPct val="150000"/>
              <a:defRPr b="0" i="0">
                <a:solidFill>
                  <a:srgbClr val="3ABFC2"/>
                </a:solidFill>
                <a:latin typeface="Lato Medium" charset="0"/>
                <a:ea typeface="Lato Medium" charset="0"/>
                <a:cs typeface="Lato Medium" charset="0"/>
              </a:defRPr>
            </a:lvl3pPr>
            <a:lvl4pPr>
              <a:defRPr b="0" i="0">
                <a:solidFill>
                  <a:schemeClr val="tx1">
                    <a:lumMod val="50000"/>
                    <a:lumOff val="50000"/>
                  </a:schemeClr>
                </a:solidFill>
                <a:latin typeface="Lato Medium" charset="0"/>
                <a:ea typeface="Lato Medium" charset="0"/>
                <a:cs typeface="Lato Medium" charset="0"/>
              </a:defRPr>
            </a:lvl4pPr>
            <a:lvl5pPr>
              <a:defRPr b="0" i="1">
                <a:solidFill>
                  <a:schemeClr val="tx1">
                    <a:lumMod val="50000"/>
                    <a:lumOff val="50000"/>
                  </a:schemeClr>
                </a:solidFill>
                <a:latin typeface="Lato Medium" charset="0"/>
                <a:ea typeface="Lato Medium" charset="0"/>
                <a:cs typeface="Lato Medium" charset="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2139517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697375-100C-6142-A9D0-3B4D2B75DB50}" type="datetimeFigureOut">
              <a:rPr lang="fr-FR" smtClean="0"/>
              <a:t>22/11/2018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FC028E-1251-564C-BC1D-5CD69B931488}" type="slidenum">
              <a:rPr lang="fr-FR" smtClean="0"/>
              <a:t>‹N°›</a:t>
            </a:fld>
            <a:endParaRPr lang="fr-FR"/>
          </a:p>
        </p:txBody>
      </p:sp>
    </p:spTree>
    <p:extLst>
      <p:ext uri="{BB962C8B-B14F-4D97-AF65-F5344CB8AC3E}">
        <p14:creationId xmlns:p14="http://schemas.microsoft.com/office/powerpoint/2010/main" val="110934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697375-100C-6142-A9D0-3B4D2B75DB50}" type="datetimeFigureOut">
              <a:rPr lang="fr-FR" smtClean="0"/>
              <a:t>22/11/2018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FC028E-1251-564C-BC1D-5CD69B931488}" type="slidenum">
              <a:rPr lang="fr-FR" smtClean="0"/>
              <a:t>‹N°›</a:t>
            </a:fld>
            <a:endParaRPr lang="fr-FR"/>
          </a:p>
        </p:txBody>
      </p:sp>
    </p:spTree>
    <p:extLst>
      <p:ext uri="{BB962C8B-B14F-4D97-AF65-F5344CB8AC3E}">
        <p14:creationId xmlns:p14="http://schemas.microsoft.com/office/powerpoint/2010/main" val="29733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3697375-100C-6142-A9D0-3B4D2B75DB50}" type="datetimeFigureOut">
              <a:rPr lang="fr-FR" smtClean="0"/>
              <a:t>22/11/2018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FC028E-1251-564C-BC1D-5CD69B931488}" type="slidenum">
              <a:rPr lang="fr-FR" smtClean="0"/>
              <a:t>‹N°›</a:t>
            </a:fld>
            <a:endParaRPr lang="fr-FR" dirty="0"/>
          </a:p>
        </p:txBody>
      </p:sp>
    </p:spTree>
    <p:extLst>
      <p:ext uri="{BB962C8B-B14F-4D97-AF65-F5344CB8AC3E}">
        <p14:creationId xmlns:p14="http://schemas.microsoft.com/office/powerpoint/2010/main" val="4672792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3697375-100C-6142-A9D0-3B4D2B75DB50}" type="datetimeFigureOut">
              <a:rPr lang="fr-FR" smtClean="0"/>
              <a:t>22/11/2018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FC028E-1251-564C-BC1D-5CD69B931488}" type="slidenum">
              <a:rPr lang="fr-FR" smtClean="0"/>
              <a:t>‹N°›</a:t>
            </a:fld>
            <a:endParaRPr lang="fr-FR"/>
          </a:p>
        </p:txBody>
      </p:sp>
    </p:spTree>
    <p:extLst>
      <p:ext uri="{BB962C8B-B14F-4D97-AF65-F5344CB8AC3E}">
        <p14:creationId xmlns:p14="http://schemas.microsoft.com/office/powerpoint/2010/main" val="99989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3697375-100C-6142-A9D0-3B4D2B75DB50}" type="datetimeFigureOut">
              <a:rPr lang="fr-FR" smtClean="0"/>
              <a:t>22/11/2018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FC028E-1251-564C-BC1D-5CD69B931488}" type="slidenum">
              <a:rPr lang="fr-FR" smtClean="0"/>
              <a:t>‹N°›</a:t>
            </a:fld>
            <a:endParaRPr lang="fr-FR"/>
          </a:p>
        </p:txBody>
      </p:sp>
    </p:spTree>
    <p:extLst>
      <p:ext uri="{BB962C8B-B14F-4D97-AF65-F5344CB8AC3E}">
        <p14:creationId xmlns:p14="http://schemas.microsoft.com/office/powerpoint/2010/main" val="110784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3697375-100C-6142-A9D0-3B4D2B75DB50}" type="datetimeFigureOut">
              <a:rPr lang="fr-FR" smtClean="0"/>
              <a:t>22/11/2018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5FC028E-1251-564C-BC1D-5CD69B931488}" type="slidenum">
              <a:rPr lang="fr-FR" smtClean="0"/>
              <a:t>‹N°›</a:t>
            </a:fld>
            <a:endParaRPr lang="fr-FR"/>
          </a:p>
        </p:txBody>
      </p:sp>
    </p:spTree>
    <p:extLst>
      <p:ext uri="{BB962C8B-B14F-4D97-AF65-F5344CB8AC3E}">
        <p14:creationId xmlns:p14="http://schemas.microsoft.com/office/powerpoint/2010/main" val="84672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A3697375-100C-6142-A9D0-3B4D2B75DB50}" type="datetimeFigureOut">
              <a:rPr lang="fr-FR" smtClean="0"/>
              <a:t>22/11/2018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5FC028E-1251-564C-BC1D-5CD69B931488}" type="slidenum">
              <a:rPr lang="fr-FR" smtClean="0"/>
              <a:t>‹N°›</a:t>
            </a:fld>
            <a:endParaRPr lang="fr-FR"/>
          </a:p>
        </p:txBody>
      </p:sp>
    </p:spTree>
    <p:extLst>
      <p:ext uri="{BB962C8B-B14F-4D97-AF65-F5344CB8AC3E}">
        <p14:creationId xmlns:p14="http://schemas.microsoft.com/office/powerpoint/2010/main" val="160268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3697375-100C-6142-A9D0-3B4D2B75DB50}" type="datetimeFigureOut">
              <a:rPr lang="fr-FR" smtClean="0"/>
              <a:t>22/11/2018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5FC028E-1251-564C-BC1D-5CD69B931488}" type="slidenum">
              <a:rPr lang="fr-FR" smtClean="0"/>
              <a:t>‹N°›</a:t>
            </a:fld>
            <a:endParaRPr lang="fr-FR"/>
          </a:p>
        </p:txBody>
      </p:sp>
    </p:spTree>
    <p:extLst>
      <p:ext uri="{BB962C8B-B14F-4D97-AF65-F5344CB8AC3E}">
        <p14:creationId xmlns:p14="http://schemas.microsoft.com/office/powerpoint/2010/main" val="36875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3697375-100C-6142-A9D0-3B4D2B75DB50}" type="datetimeFigureOut">
              <a:rPr lang="fr-FR" smtClean="0"/>
              <a:t>22/11/2018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FC028E-1251-564C-BC1D-5CD69B931488}" type="slidenum">
              <a:rPr lang="fr-FR" smtClean="0"/>
              <a:t>‹N°›</a:t>
            </a:fld>
            <a:endParaRPr lang="fr-FR"/>
          </a:p>
        </p:txBody>
      </p:sp>
    </p:spTree>
    <p:extLst>
      <p:ext uri="{BB962C8B-B14F-4D97-AF65-F5344CB8AC3E}">
        <p14:creationId xmlns:p14="http://schemas.microsoft.com/office/powerpoint/2010/main" val="1152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3697375-100C-6142-A9D0-3B4D2B75DB50}" type="datetimeFigureOut">
              <a:rPr lang="fr-FR" smtClean="0"/>
              <a:t>22/11/2018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FC028E-1251-564C-BC1D-5CD69B931488}" type="slidenum">
              <a:rPr lang="fr-FR" smtClean="0"/>
              <a:t>‹N°›</a:t>
            </a:fld>
            <a:endParaRPr lang="fr-FR"/>
          </a:p>
        </p:txBody>
      </p:sp>
    </p:spTree>
    <p:extLst>
      <p:ext uri="{BB962C8B-B14F-4D97-AF65-F5344CB8AC3E}">
        <p14:creationId xmlns:p14="http://schemas.microsoft.com/office/powerpoint/2010/main" val="50975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97375-100C-6142-A9D0-3B4D2B75DB50}" type="datetimeFigureOut">
              <a:rPr lang="fr-FR" smtClean="0"/>
              <a:t>22/11/2018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C028E-1251-564C-BC1D-5CD69B931488}" type="slidenum">
              <a:rPr lang="fr-FR" smtClean="0"/>
              <a:t>‹N°›</a:t>
            </a:fld>
            <a:endParaRPr lang="fr-FR"/>
          </a:p>
        </p:txBody>
      </p:sp>
      <p:pic>
        <p:nvPicPr>
          <p:cNvPr id="7" name="Imag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99874" y="6029324"/>
            <a:ext cx="1177293" cy="724949"/>
          </a:xfrm>
          <a:prstGeom prst="rect">
            <a:avLst/>
          </a:prstGeom>
        </p:spPr>
      </p:pic>
      <p:sp>
        <p:nvSpPr>
          <p:cNvPr id="8" name="Ellipse 8"/>
          <p:cNvSpPr/>
          <p:nvPr userDrawn="1"/>
        </p:nvSpPr>
        <p:spPr>
          <a:xfrm>
            <a:off x="5658678" y="5592417"/>
            <a:ext cx="6537632" cy="1273137"/>
          </a:xfrm>
          <a:custGeom>
            <a:avLst/>
            <a:gdLst>
              <a:gd name="connsiteX0" fmla="*/ 0 w 14077949"/>
              <a:gd name="connsiteY0" fmla="*/ 7038975 h 14077949"/>
              <a:gd name="connsiteX1" fmla="*/ 7038975 w 14077949"/>
              <a:gd name="connsiteY1" fmla="*/ 0 h 14077949"/>
              <a:gd name="connsiteX2" fmla="*/ 14077950 w 14077949"/>
              <a:gd name="connsiteY2" fmla="*/ 7038975 h 14077949"/>
              <a:gd name="connsiteX3" fmla="*/ 7038975 w 14077949"/>
              <a:gd name="connsiteY3" fmla="*/ 14077950 h 14077949"/>
              <a:gd name="connsiteX4" fmla="*/ 0 w 14077949"/>
              <a:gd name="connsiteY4" fmla="*/ 7038975 h 14077949"/>
              <a:gd name="connsiteX0" fmla="*/ 0 w 14077950"/>
              <a:gd name="connsiteY0" fmla="*/ 7038975 h 14077950"/>
              <a:gd name="connsiteX1" fmla="*/ 7038975 w 14077950"/>
              <a:gd name="connsiteY1" fmla="*/ 0 h 14077950"/>
              <a:gd name="connsiteX2" fmla="*/ 14077950 w 14077950"/>
              <a:gd name="connsiteY2" fmla="*/ 7038975 h 14077950"/>
              <a:gd name="connsiteX3" fmla="*/ 7038975 w 14077950"/>
              <a:gd name="connsiteY3" fmla="*/ 14077950 h 14077950"/>
              <a:gd name="connsiteX4" fmla="*/ 0 w 14077950"/>
              <a:gd name="connsiteY4" fmla="*/ 7038975 h 14077950"/>
              <a:gd name="connsiteX0" fmla="*/ 0 w 14077950"/>
              <a:gd name="connsiteY0" fmla="*/ 7038975 h 14077950"/>
              <a:gd name="connsiteX1" fmla="*/ 7038975 w 14077950"/>
              <a:gd name="connsiteY1" fmla="*/ 0 h 14077950"/>
              <a:gd name="connsiteX2" fmla="*/ 14077950 w 14077950"/>
              <a:gd name="connsiteY2" fmla="*/ 7038975 h 14077950"/>
              <a:gd name="connsiteX3" fmla="*/ 7038975 w 14077950"/>
              <a:gd name="connsiteY3" fmla="*/ 14077950 h 14077950"/>
              <a:gd name="connsiteX4" fmla="*/ 0 w 14077950"/>
              <a:gd name="connsiteY4" fmla="*/ 7038975 h 14077950"/>
              <a:gd name="connsiteX0" fmla="*/ 0 w 14077950"/>
              <a:gd name="connsiteY0" fmla="*/ 7038975 h 14077950"/>
              <a:gd name="connsiteX1" fmla="*/ 7038975 w 14077950"/>
              <a:gd name="connsiteY1" fmla="*/ 0 h 14077950"/>
              <a:gd name="connsiteX2" fmla="*/ 14077950 w 14077950"/>
              <a:gd name="connsiteY2" fmla="*/ 7038975 h 14077950"/>
              <a:gd name="connsiteX3" fmla="*/ 7038975 w 14077950"/>
              <a:gd name="connsiteY3" fmla="*/ 14077950 h 14077950"/>
              <a:gd name="connsiteX4" fmla="*/ 0 w 14077950"/>
              <a:gd name="connsiteY4" fmla="*/ 7038975 h 14077950"/>
              <a:gd name="connsiteX0" fmla="*/ 0 w 14273618"/>
              <a:gd name="connsiteY0" fmla="*/ 7038975 h 7918846"/>
              <a:gd name="connsiteX1" fmla="*/ 7038975 w 14273618"/>
              <a:gd name="connsiteY1" fmla="*/ 0 h 7918846"/>
              <a:gd name="connsiteX2" fmla="*/ 14077950 w 14273618"/>
              <a:gd name="connsiteY2" fmla="*/ 7038975 h 7918846"/>
              <a:gd name="connsiteX3" fmla="*/ 0 w 14273618"/>
              <a:gd name="connsiteY3" fmla="*/ 7038975 h 7918846"/>
              <a:gd name="connsiteX0" fmla="*/ 0 w 14273618"/>
              <a:gd name="connsiteY0" fmla="*/ 7038975 h 7918846"/>
              <a:gd name="connsiteX1" fmla="*/ 7038975 w 14273618"/>
              <a:gd name="connsiteY1" fmla="*/ 0 h 7918846"/>
              <a:gd name="connsiteX2" fmla="*/ 14077950 w 14273618"/>
              <a:gd name="connsiteY2" fmla="*/ 7038975 h 7918846"/>
              <a:gd name="connsiteX3" fmla="*/ 0 w 14273618"/>
              <a:gd name="connsiteY3" fmla="*/ 7038975 h 7918846"/>
              <a:gd name="connsiteX0" fmla="*/ 0 w 9489398"/>
              <a:gd name="connsiteY0" fmla="*/ 7038975 h 8074645"/>
              <a:gd name="connsiteX1" fmla="*/ 7038975 w 9489398"/>
              <a:gd name="connsiteY1" fmla="*/ 0 h 8074645"/>
              <a:gd name="connsiteX2" fmla="*/ 8134350 w 9489398"/>
              <a:gd name="connsiteY2" fmla="*/ 7324725 h 8074645"/>
              <a:gd name="connsiteX3" fmla="*/ 0 w 9489398"/>
              <a:gd name="connsiteY3" fmla="*/ 7038975 h 8074645"/>
              <a:gd name="connsiteX0" fmla="*/ 0 w 8939984"/>
              <a:gd name="connsiteY0" fmla="*/ 7038975 h 8074645"/>
              <a:gd name="connsiteX1" fmla="*/ 7038975 w 8939984"/>
              <a:gd name="connsiteY1" fmla="*/ 0 h 8074645"/>
              <a:gd name="connsiteX2" fmla="*/ 8134350 w 8939984"/>
              <a:gd name="connsiteY2" fmla="*/ 7324725 h 8074645"/>
              <a:gd name="connsiteX3" fmla="*/ 0 w 8939984"/>
              <a:gd name="connsiteY3" fmla="*/ 7038975 h 8074645"/>
              <a:gd name="connsiteX0" fmla="*/ 0 w 8134350"/>
              <a:gd name="connsiteY0" fmla="*/ 7038975 h 8074645"/>
              <a:gd name="connsiteX1" fmla="*/ 7038975 w 8134350"/>
              <a:gd name="connsiteY1" fmla="*/ 0 h 8074645"/>
              <a:gd name="connsiteX2" fmla="*/ 8134350 w 8134350"/>
              <a:gd name="connsiteY2" fmla="*/ 7324725 h 8074645"/>
              <a:gd name="connsiteX3" fmla="*/ 0 w 8134350"/>
              <a:gd name="connsiteY3" fmla="*/ 7038975 h 8074645"/>
              <a:gd name="connsiteX0" fmla="*/ 0 w 8134350"/>
              <a:gd name="connsiteY0" fmla="*/ 7038975 h 7578910"/>
              <a:gd name="connsiteX1" fmla="*/ 7038975 w 8134350"/>
              <a:gd name="connsiteY1" fmla="*/ 0 h 7578910"/>
              <a:gd name="connsiteX2" fmla="*/ 8134350 w 8134350"/>
              <a:gd name="connsiteY2" fmla="*/ 7324725 h 7578910"/>
              <a:gd name="connsiteX3" fmla="*/ 0 w 8134350"/>
              <a:gd name="connsiteY3" fmla="*/ 7038975 h 7578910"/>
              <a:gd name="connsiteX0" fmla="*/ 0 w 8134350"/>
              <a:gd name="connsiteY0" fmla="*/ 7038975 h 7324725"/>
              <a:gd name="connsiteX1" fmla="*/ 7038975 w 8134350"/>
              <a:gd name="connsiteY1" fmla="*/ 0 h 7324725"/>
              <a:gd name="connsiteX2" fmla="*/ 8134350 w 8134350"/>
              <a:gd name="connsiteY2" fmla="*/ 7324725 h 7324725"/>
              <a:gd name="connsiteX3" fmla="*/ 0 w 8134350"/>
              <a:gd name="connsiteY3" fmla="*/ 7038975 h 7324725"/>
              <a:gd name="connsiteX0" fmla="*/ 0 w 7105650"/>
              <a:gd name="connsiteY0" fmla="*/ 7038975 h 7109354"/>
              <a:gd name="connsiteX1" fmla="*/ 7038975 w 7105650"/>
              <a:gd name="connsiteY1" fmla="*/ 0 h 7109354"/>
              <a:gd name="connsiteX2" fmla="*/ 7105650 w 7105650"/>
              <a:gd name="connsiteY2" fmla="*/ 6996112 h 7109354"/>
              <a:gd name="connsiteX3" fmla="*/ 0 w 7105650"/>
              <a:gd name="connsiteY3" fmla="*/ 7038975 h 7109354"/>
              <a:gd name="connsiteX0" fmla="*/ 0 w 7146328"/>
              <a:gd name="connsiteY0" fmla="*/ 7038975 h 7109354"/>
              <a:gd name="connsiteX1" fmla="*/ 7038975 w 7146328"/>
              <a:gd name="connsiteY1" fmla="*/ 0 h 7109354"/>
              <a:gd name="connsiteX2" fmla="*/ 7105650 w 7146328"/>
              <a:gd name="connsiteY2" fmla="*/ 6996112 h 7109354"/>
              <a:gd name="connsiteX3" fmla="*/ 0 w 7146328"/>
              <a:gd name="connsiteY3" fmla="*/ 7038975 h 7109354"/>
              <a:gd name="connsiteX0" fmla="*/ 0 w 7146328"/>
              <a:gd name="connsiteY0" fmla="*/ 7038975 h 7189828"/>
              <a:gd name="connsiteX1" fmla="*/ 7038975 w 7146328"/>
              <a:gd name="connsiteY1" fmla="*/ 0 h 7189828"/>
              <a:gd name="connsiteX2" fmla="*/ 7105650 w 7146328"/>
              <a:gd name="connsiteY2" fmla="*/ 6996112 h 7189828"/>
              <a:gd name="connsiteX3" fmla="*/ 0 w 7146328"/>
              <a:gd name="connsiteY3" fmla="*/ 7038975 h 7189828"/>
              <a:gd name="connsiteX0" fmla="*/ 0 w 7144342"/>
              <a:gd name="connsiteY0" fmla="*/ 7038975 h 7189828"/>
              <a:gd name="connsiteX1" fmla="*/ 7038975 w 7144342"/>
              <a:gd name="connsiteY1" fmla="*/ 0 h 7189828"/>
              <a:gd name="connsiteX2" fmla="*/ 7105650 w 7144342"/>
              <a:gd name="connsiteY2" fmla="*/ 6996112 h 7189828"/>
              <a:gd name="connsiteX3" fmla="*/ 0 w 7144342"/>
              <a:gd name="connsiteY3" fmla="*/ 7038975 h 7189828"/>
              <a:gd name="connsiteX0" fmla="*/ 0 w 7105650"/>
              <a:gd name="connsiteY0" fmla="*/ 7038975 h 7189828"/>
              <a:gd name="connsiteX1" fmla="*/ 7038975 w 7105650"/>
              <a:gd name="connsiteY1" fmla="*/ 0 h 7189828"/>
              <a:gd name="connsiteX2" fmla="*/ 7105650 w 7105650"/>
              <a:gd name="connsiteY2" fmla="*/ 6996112 h 7189828"/>
              <a:gd name="connsiteX3" fmla="*/ 0 w 7105650"/>
              <a:gd name="connsiteY3" fmla="*/ 7038975 h 7189828"/>
              <a:gd name="connsiteX0" fmla="*/ 0 w 7105650"/>
              <a:gd name="connsiteY0" fmla="*/ 7038975 h 7169698"/>
              <a:gd name="connsiteX1" fmla="*/ 7038975 w 7105650"/>
              <a:gd name="connsiteY1" fmla="*/ 0 h 7169698"/>
              <a:gd name="connsiteX2" fmla="*/ 7105650 w 7105650"/>
              <a:gd name="connsiteY2" fmla="*/ 6996112 h 7169698"/>
              <a:gd name="connsiteX3" fmla="*/ 0 w 7105650"/>
              <a:gd name="connsiteY3" fmla="*/ 7038975 h 7169698"/>
              <a:gd name="connsiteX0" fmla="*/ 0 w 7105650"/>
              <a:gd name="connsiteY0" fmla="*/ 7038975 h 7057668"/>
              <a:gd name="connsiteX1" fmla="*/ 7038975 w 7105650"/>
              <a:gd name="connsiteY1" fmla="*/ 0 h 7057668"/>
              <a:gd name="connsiteX2" fmla="*/ 7105650 w 7105650"/>
              <a:gd name="connsiteY2" fmla="*/ 6996112 h 7057668"/>
              <a:gd name="connsiteX3" fmla="*/ 0 w 7105650"/>
              <a:gd name="connsiteY3" fmla="*/ 7038975 h 7057668"/>
              <a:gd name="connsiteX0" fmla="*/ 0 w 7105650"/>
              <a:gd name="connsiteY0" fmla="*/ 7038975 h 7057668"/>
              <a:gd name="connsiteX1" fmla="*/ 7038975 w 7105650"/>
              <a:gd name="connsiteY1" fmla="*/ 0 h 7057668"/>
              <a:gd name="connsiteX2" fmla="*/ 7105650 w 7105650"/>
              <a:gd name="connsiteY2" fmla="*/ 6996112 h 7057668"/>
              <a:gd name="connsiteX3" fmla="*/ 0 w 7105650"/>
              <a:gd name="connsiteY3" fmla="*/ 7038975 h 7057668"/>
              <a:gd name="connsiteX0" fmla="*/ 107861 w 7213511"/>
              <a:gd name="connsiteY0" fmla="*/ 7433879 h 7452572"/>
              <a:gd name="connsiteX1" fmla="*/ 3211478 w 7213511"/>
              <a:gd name="connsiteY1" fmla="*/ 1575984 h 7452572"/>
              <a:gd name="connsiteX2" fmla="*/ 7146836 w 7213511"/>
              <a:gd name="connsiteY2" fmla="*/ 394904 h 7452572"/>
              <a:gd name="connsiteX3" fmla="*/ 7213511 w 7213511"/>
              <a:gd name="connsiteY3" fmla="*/ 7391016 h 7452572"/>
              <a:gd name="connsiteX4" fmla="*/ 107861 w 7213511"/>
              <a:gd name="connsiteY4" fmla="*/ 7433879 h 7452572"/>
              <a:gd name="connsiteX0" fmla="*/ 107861 w 7722845"/>
              <a:gd name="connsiteY0" fmla="*/ 7046683 h 7065376"/>
              <a:gd name="connsiteX1" fmla="*/ 3211478 w 7722845"/>
              <a:gd name="connsiteY1" fmla="*/ 1188788 h 7065376"/>
              <a:gd name="connsiteX2" fmla="*/ 7146836 w 7722845"/>
              <a:gd name="connsiteY2" fmla="*/ 7708 h 7065376"/>
              <a:gd name="connsiteX3" fmla="*/ 7154111 w 7722845"/>
              <a:gd name="connsiteY3" fmla="*/ 1404839 h 7065376"/>
              <a:gd name="connsiteX4" fmla="*/ 7213511 w 7722845"/>
              <a:gd name="connsiteY4" fmla="*/ 7003820 h 7065376"/>
              <a:gd name="connsiteX5" fmla="*/ 107861 w 7722845"/>
              <a:gd name="connsiteY5" fmla="*/ 7046683 h 7065376"/>
              <a:gd name="connsiteX0" fmla="*/ 105265 w 7435704"/>
              <a:gd name="connsiteY0" fmla="*/ 7046683 h 7046897"/>
              <a:gd name="connsiteX1" fmla="*/ 3208882 w 7435704"/>
              <a:gd name="connsiteY1" fmla="*/ 1188788 h 7046897"/>
              <a:gd name="connsiteX2" fmla="*/ 7144240 w 7435704"/>
              <a:gd name="connsiteY2" fmla="*/ 7708 h 7046897"/>
              <a:gd name="connsiteX3" fmla="*/ 7151515 w 7435704"/>
              <a:gd name="connsiteY3" fmla="*/ 1404839 h 7046897"/>
              <a:gd name="connsiteX4" fmla="*/ 105265 w 7435704"/>
              <a:gd name="connsiteY4" fmla="*/ 7046683 h 7046897"/>
              <a:gd name="connsiteX0" fmla="*/ 3942634 w 4226823"/>
              <a:gd name="connsiteY0" fmla="*/ 1398095 h 1482246"/>
              <a:gd name="connsiteX1" fmla="*/ 1 w 4226823"/>
              <a:gd name="connsiteY1" fmla="*/ 1182044 h 1482246"/>
              <a:gd name="connsiteX2" fmla="*/ 3935359 w 4226823"/>
              <a:gd name="connsiteY2" fmla="*/ 964 h 1482246"/>
              <a:gd name="connsiteX3" fmla="*/ 3942634 w 4226823"/>
              <a:gd name="connsiteY3" fmla="*/ 1398095 h 1482246"/>
              <a:gd name="connsiteX0" fmla="*/ 3942634 w 3943036"/>
              <a:gd name="connsiteY0" fmla="*/ 1398095 h 1482247"/>
              <a:gd name="connsiteX1" fmla="*/ 1 w 3943036"/>
              <a:gd name="connsiteY1" fmla="*/ 1182044 h 1482247"/>
              <a:gd name="connsiteX2" fmla="*/ 3935359 w 3943036"/>
              <a:gd name="connsiteY2" fmla="*/ 964 h 1482247"/>
              <a:gd name="connsiteX3" fmla="*/ 3942634 w 3943036"/>
              <a:gd name="connsiteY3" fmla="*/ 1398095 h 1482247"/>
              <a:gd name="connsiteX0" fmla="*/ 3942634 w 3943036"/>
              <a:gd name="connsiteY0" fmla="*/ 1398095 h 1398095"/>
              <a:gd name="connsiteX1" fmla="*/ 1 w 3943036"/>
              <a:gd name="connsiteY1" fmla="*/ 1182044 h 1398095"/>
              <a:gd name="connsiteX2" fmla="*/ 3935359 w 3943036"/>
              <a:gd name="connsiteY2" fmla="*/ 964 h 1398095"/>
              <a:gd name="connsiteX3" fmla="*/ 3942634 w 3943036"/>
              <a:gd name="connsiteY3" fmla="*/ 1398095 h 1398095"/>
              <a:gd name="connsiteX0" fmla="*/ 4105981 w 4106383"/>
              <a:gd name="connsiteY0" fmla="*/ 1397907 h 1493416"/>
              <a:gd name="connsiteX1" fmla="*/ 0 w 4106383"/>
              <a:gd name="connsiteY1" fmla="*/ 1426715 h 1493416"/>
              <a:gd name="connsiteX2" fmla="*/ 4098706 w 4106383"/>
              <a:gd name="connsiteY2" fmla="*/ 776 h 1493416"/>
              <a:gd name="connsiteX3" fmla="*/ 4105981 w 4106383"/>
              <a:gd name="connsiteY3" fmla="*/ 1397907 h 1493416"/>
              <a:gd name="connsiteX0" fmla="*/ 4105981 w 4106383"/>
              <a:gd name="connsiteY0" fmla="*/ 1399376 h 1494885"/>
              <a:gd name="connsiteX1" fmla="*/ 0 w 4106383"/>
              <a:gd name="connsiteY1" fmla="*/ 1428184 h 1494885"/>
              <a:gd name="connsiteX2" fmla="*/ 4098706 w 4106383"/>
              <a:gd name="connsiteY2" fmla="*/ 2245 h 1494885"/>
              <a:gd name="connsiteX3" fmla="*/ 4105981 w 4106383"/>
              <a:gd name="connsiteY3" fmla="*/ 1399376 h 1494885"/>
              <a:gd name="connsiteX0" fmla="*/ 4016882 w 4017284"/>
              <a:gd name="connsiteY0" fmla="*/ 1401342 h 1401342"/>
              <a:gd name="connsiteX1" fmla="*/ 0 w 4017284"/>
              <a:gd name="connsiteY1" fmla="*/ 1214100 h 1401342"/>
              <a:gd name="connsiteX2" fmla="*/ 4009607 w 4017284"/>
              <a:gd name="connsiteY2" fmla="*/ 4211 h 1401342"/>
              <a:gd name="connsiteX3" fmla="*/ 4016882 w 4017284"/>
              <a:gd name="connsiteY3" fmla="*/ 1401342 h 1401342"/>
              <a:gd name="connsiteX0" fmla="*/ 3771860 w 4010530"/>
              <a:gd name="connsiteY0" fmla="*/ 854013 h 1257057"/>
              <a:gd name="connsiteX1" fmla="*/ 0 w 4010530"/>
              <a:gd name="connsiteY1" fmla="*/ 1214100 h 1257057"/>
              <a:gd name="connsiteX2" fmla="*/ 4009607 w 4010530"/>
              <a:gd name="connsiteY2" fmla="*/ 4211 h 1257057"/>
              <a:gd name="connsiteX3" fmla="*/ 3771860 w 4010530"/>
              <a:gd name="connsiteY3" fmla="*/ 854013 h 1257057"/>
              <a:gd name="connsiteX0" fmla="*/ 4061432 w 4061432"/>
              <a:gd name="connsiteY0" fmla="*/ 1314922 h 1314922"/>
              <a:gd name="connsiteX1" fmla="*/ 0 w 4061432"/>
              <a:gd name="connsiteY1" fmla="*/ 1214100 h 1314922"/>
              <a:gd name="connsiteX2" fmla="*/ 4009607 w 4061432"/>
              <a:gd name="connsiteY2" fmla="*/ 4211 h 1314922"/>
              <a:gd name="connsiteX3" fmla="*/ 4061432 w 4061432"/>
              <a:gd name="connsiteY3" fmla="*/ 1314922 h 1314922"/>
              <a:gd name="connsiteX0" fmla="*/ 4061432 w 4061432"/>
              <a:gd name="connsiteY0" fmla="*/ 1314922 h 1366253"/>
              <a:gd name="connsiteX1" fmla="*/ 0 w 4061432"/>
              <a:gd name="connsiteY1" fmla="*/ 1214100 h 1366253"/>
              <a:gd name="connsiteX2" fmla="*/ 4009607 w 4061432"/>
              <a:gd name="connsiteY2" fmla="*/ 4211 h 1366253"/>
              <a:gd name="connsiteX3" fmla="*/ 4061432 w 4061432"/>
              <a:gd name="connsiteY3" fmla="*/ 1314922 h 1366253"/>
              <a:gd name="connsiteX0" fmla="*/ 4061432 w 4130781"/>
              <a:gd name="connsiteY0" fmla="*/ 1314922 h 1366253"/>
              <a:gd name="connsiteX1" fmla="*/ 0 w 4130781"/>
              <a:gd name="connsiteY1" fmla="*/ 1214100 h 1366253"/>
              <a:gd name="connsiteX2" fmla="*/ 4128406 w 4130781"/>
              <a:gd name="connsiteY2" fmla="*/ 4211 h 1366253"/>
              <a:gd name="connsiteX3" fmla="*/ 4061432 w 4130781"/>
              <a:gd name="connsiteY3" fmla="*/ 1314922 h 1366253"/>
              <a:gd name="connsiteX0" fmla="*/ 4128257 w 4134651"/>
              <a:gd name="connsiteY0" fmla="*/ 1343729 h 1382167"/>
              <a:gd name="connsiteX1" fmla="*/ 0 w 4134651"/>
              <a:gd name="connsiteY1" fmla="*/ 1214100 h 1382167"/>
              <a:gd name="connsiteX2" fmla="*/ 4128406 w 4134651"/>
              <a:gd name="connsiteY2" fmla="*/ 4211 h 1382167"/>
              <a:gd name="connsiteX3" fmla="*/ 4128257 w 4134651"/>
              <a:gd name="connsiteY3" fmla="*/ 1343729 h 1382167"/>
              <a:gd name="connsiteX0" fmla="*/ 4128257 w 4134651"/>
              <a:gd name="connsiteY0" fmla="*/ 1341005 h 1379443"/>
              <a:gd name="connsiteX1" fmla="*/ 0 w 4134651"/>
              <a:gd name="connsiteY1" fmla="*/ 1211376 h 1379443"/>
              <a:gd name="connsiteX2" fmla="*/ 4128406 w 4134651"/>
              <a:gd name="connsiteY2" fmla="*/ 1487 h 1379443"/>
              <a:gd name="connsiteX3" fmla="*/ 4128257 w 4134651"/>
              <a:gd name="connsiteY3" fmla="*/ 1341005 h 1379443"/>
              <a:gd name="connsiteX0" fmla="*/ 4128257 w 4128658"/>
              <a:gd name="connsiteY0" fmla="*/ 1384124 h 1422562"/>
              <a:gd name="connsiteX1" fmla="*/ 0 w 4128658"/>
              <a:gd name="connsiteY1" fmla="*/ 1254495 h 1422562"/>
              <a:gd name="connsiteX2" fmla="*/ 4120981 w 4128658"/>
              <a:gd name="connsiteY2" fmla="*/ 1395 h 1422562"/>
              <a:gd name="connsiteX3" fmla="*/ 4128257 w 4128658"/>
              <a:gd name="connsiteY3" fmla="*/ 1384124 h 1422562"/>
              <a:gd name="connsiteX0" fmla="*/ 4128257 w 4128658"/>
              <a:gd name="connsiteY0" fmla="*/ 1443627 h 1482065"/>
              <a:gd name="connsiteX1" fmla="*/ 0 w 4128658"/>
              <a:gd name="connsiteY1" fmla="*/ 1313998 h 1482065"/>
              <a:gd name="connsiteX2" fmla="*/ 4120981 w 4128658"/>
              <a:gd name="connsiteY2" fmla="*/ 60898 h 1482065"/>
              <a:gd name="connsiteX3" fmla="*/ 4128257 w 4128658"/>
              <a:gd name="connsiteY3" fmla="*/ 1443627 h 1482065"/>
              <a:gd name="connsiteX0" fmla="*/ 4217356 w 4217757"/>
              <a:gd name="connsiteY0" fmla="*/ 1432894 h 1646015"/>
              <a:gd name="connsiteX1" fmla="*/ 0 w 4217757"/>
              <a:gd name="connsiteY1" fmla="*/ 1562526 h 1646015"/>
              <a:gd name="connsiteX2" fmla="*/ 4210080 w 4217757"/>
              <a:gd name="connsiteY2" fmla="*/ 50165 h 1646015"/>
              <a:gd name="connsiteX3" fmla="*/ 4217356 w 4217757"/>
              <a:gd name="connsiteY3" fmla="*/ 1432894 h 1646015"/>
              <a:gd name="connsiteX0" fmla="*/ 4217356 w 4217757"/>
              <a:gd name="connsiteY0" fmla="*/ 1465876 h 1678998"/>
              <a:gd name="connsiteX1" fmla="*/ 0 w 4217757"/>
              <a:gd name="connsiteY1" fmla="*/ 1595508 h 1678998"/>
              <a:gd name="connsiteX2" fmla="*/ 4210080 w 4217757"/>
              <a:gd name="connsiteY2" fmla="*/ 83147 h 1678998"/>
              <a:gd name="connsiteX3" fmla="*/ 4217356 w 4217757"/>
              <a:gd name="connsiteY3" fmla="*/ 1465876 h 1678998"/>
              <a:gd name="connsiteX0" fmla="*/ 4217356 w 4223750"/>
              <a:gd name="connsiteY0" fmla="*/ 1871685 h 2084807"/>
              <a:gd name="connsiteX1" fmla="*/ 0 w 4223750"/>
              <a:gd name="connsiteY1" fmla="*/ 2001317 h 2084807"/>
              <a:gd name="connsiteX2" fmla="*/ 4217505 w 4223750"/>
              <a:gd name="connsiteY2" fmla="*/ 56854 h 2084807"/>
              <a:gd name="connsiteX3" fmla="*/ 4217356 w 4223750"/>
              <a:gd name="connsiteY3" fmla="*/ 1871685 h 2084807"/>
              <a:gd name="connsiteX0" fmla="*/ 4150531 w 4156925"/>
              <a:gd name="connsiteY0" fmla="*/ 1912129 h 1916032"/>
              <a:gd name="connsiteX1" fmla="*/ 0 w 4156925"/>
              <a:gd name="connsiteY1" fmla="*/ 1465625 h 1916032"/>
              <a:gd name="connsiteX2" fmla="*/ 4150680 w 4156925"/>
              <a:gd name="connsiteY2" fmla="*/ 97298 h 1916032"/>
              <a:gd name="connsiteX3" fmla="*/ 4150531 w 4156925"/>
              <a:gd name="connsiteY3" fmla="*/ 1912129 h 1916032"/>
              <a:gd name="connsiteX0" fmla="*/ 4150531 w 4156925"/>
              <a:gd name="connsiteY0" fmla="*/ 1866172 h 1870075"/>
              <a:gd name="connsiteX1" fmla="*/ 0 w 4156925"/>
              <a:gd name="connsiteY1" fmla="*/ 1419668 h 1870075"/>
              <a:gd name="connsiteX2" fmla="*/ 4150680 w 4156925"/>
              <a:gd name="connsiteY2" fmla="*/ 51341 h 1870075"/>
              <a:gd name="connsiteX3" fmla="*/ 4150531 w 4156925"/>
              <a:gd name="connsiteY3" fmla="*/ 1866172 h 1870075"/>
              <a:gd name="connsiteX0" fmla="*/ 4150531 w 4156925"/>
              <a:gd name="connsiteY0" fmla="*/ 1866172 h 1868349"/>
              <a:gd name="connsiteX1" fmla="*/ 0 w 4156925"/>
              <a:gd name="connsiteY1" fmla="*/ 1419668 h 1868349"/>
              <a:gd name="connsiteX2" fmla="*/ 4150680 w 4156925"/>
              <a:gd name="connsiteY2" fmla="*/ 51341 h 1868349"/>
              <a:gd name="connsiteX3" fmla="*/ 4150531 w 4156925"/>
              <a:gd name="connsiteY3" fmla="*/ 1866172 h 1868349"/>
              <a:gd name="connsiteX0" fmla="*/ 3808985 w 4151353"/>
              <a:gd name="connsiteY0" fmla="*/ 1290037 h 1419713"/>
              <a:gd name="connsiteX1" fmla="*/ 0 w 4151353"/>
              <a:gd name="connsiteY1" fmla="*/ 1419668 h 1419713"/>
              <a:gd name="connsiteX2" fmla="*/ 4150680 w 4151353"/>
              <a:gd name="connsiteY2" fmla="*/ 51341 h 1419713"/>
              <a:gd name="connsiteX3" fmla="*/ 3808985 w 4151353"/>
              <a:gd name="connsiteY3" fmla="*/ 1290037 h 1419713"/>
              <a:gd name="connsiteX0" fmla="*/ 4039157 w 4152364"/>
              <a:gd name="connsiteY0" fmla="*/ 1434071 h 1448453"/>
              <a:gd name="connsiteX1" fmla="*/ 0 w 4152364"/>
              <a:gd name="connsiteY1" fmla="*/ 1419668 h 1448453"/>
              <a:gd name="connsiteX2" fmla="*/ 4150680 w 4152364"/>
              <a:gd name="connsiteY2" fmla="*/ 51341 h 1448453"/>
              <a:gd name="connsiteX3" fmla="*/ 4039157 w 4152364"/>
              <a:gd name="connsiteY3" fmla="*/ 1434071 h 1448453"/>
              <a:gd name="connsiteX0" fmla="*/ 4039157 w 4045552"/>
              <a:gd name="connsiteY0" fmla="*/ 1227146 h 1241528"/>
              <a:gd name="connsiteX1" fmla="*/ 0 w 4045552"/>
              <a:gd name="connsiteY1" fmla="*/ 1212743 h 1241528"/>
              <a:gd name="connsiteX2" fmla="*/ 4039307 w 4045552"/>
              <a:gd name="connsiteY2" fmla="*/ 60466 h 1241528"/>
              <a:gd name="connsiteX3" fmla="*/ 4039157 w 4045552"/>
              <a:gd name="connsiteY3" fmla="*/ 1227146 h 1241528"/>
              <a:gd name="connsiteX0" fmla="*/ 4039157 w 4052009"/>
              <a:gd name="connsiteY0" fmla="*/ 1227146 h 1241528"/>
              <a:gd name="connsiteX1" fmla="*/ 0 w 4052009"/>
              <a:gd name="connsiteY1" fmla="*/ 1212743 h 1241528"/>
              <a:gd name="connsiteX2" fmla="*/ 4046732 w 4052009"/>
              <a:gd name="connsiteY2" fmla="*/ 60466 h 1241528"/>
              <a:gd name="connsiteX3" fmla="*/ 4039157 w 4052009"/>
              <a:gd name="connsiteY3" fmla="*/ 1227146 h 1241528"/>
              <a:gd name="connsiteX0" fmla="*/ 4039157 w 4052009"/>
              <a:gd name="connsiteY0" fmla="*/ 1227146 h 1241528"/>
              <a:gd name="connsiteX1" fmla="*/ 0 w 4052009"/>
              <a:gd name="connsiteY1" fmla="*/ 1212743 h 1241528"/>
              <a:gd name="connsiteX2" fmla="*/ 4046732 w 4052009"/>
              <a:gd name="connsiteY2" fmla="*/ 60466 h 1241528"/>
              <a:gd name="connsiteX3" fmla="*/ 4039157 w 4052009"/>
              <a:gd name="connsiteY3" fmla="*/ 1227146 h 1241528"/>
              <a:gd name="connsiteX0" fmla="*/ 4039157 w 4053231"/>
              <a:gd name="connsiteY0" fmla="*/ 1227146 h 1241528"/>
              <a:gd name="connsiteX1" fmla="*/ 0 w 4053231"/>
              <a:gd name="connsiteY1" fmla="*/ 1212743 h 1241528"/>
              <a:gd name="connsiteX2" fmla="*/ 4046732 w 4053231"/>
              <a:gd name="connsiteY2" fmla="*/ 60466 h 1241528"/>
              <a:gd name="connsiteX3" fmla="*/ 4039157 w 4053231"/>
              <a:gd name="connsiteY3" fmla="*/ 1227146 h 1241528"/>
              <a:gd name="connsiteX0" fmla="*/ 4039157 w 4046732"/>
              <a:gd name="connsiteY0" fmla="*/ 1227146 h 1241528"/>
              <a:gd name="connsiteX1" fmla="*/ 0 w 4046732"/>
              <a:gd name="connsiteY1" fmla="*/ 1212743 h 1241528"/>
              <a:gd name="connsiteX2" fmla="*/ 4046732 w 4046732"/>
              <a:gd name="connsiteY2" fmla="*/ 60466 h 1241528"/>
              <a:gd name="connsiteX3" fmla="*/ 4039157 w 4046732"/>
              <a:gd name="connsiteY3" fmla="*/ 1227146 h 1241528"/>
              <a:gd name="connsiteX0" fmla="*/ 4039157 w 4046947"/>
              <a:gd name="connsiteY0" fmla="*/ 1227146 h 1241528"/>
              <a:gd name="connsiteX1" fmla="*/ 0 w 4046947"/>
              <a:gd name="connsiteY1" fmla="*/ 1212743 h 1241528"/>
              <a:gd name="connsiteX2" fmla="*/ 4046732 w 4046947"/>
              <a:gd name="connsiteY2" fmla="*/ 60466 h 1241528"/>
              <a:gd name="connsiteX3" fmla="*/ 4039157 w 4046947"/>
              <a:gd name="connsiteY3" fmla="*/ 1227146 h 1241528"/>
              <a:gd name="connsiteX0" fmla="*/ 4039157 w 4046947"/>
              <a:gd name="connsiteY0" fmla="*/ 1166680 h 1181062"/>
              <a:gd name="connsiteX1" fmla="*/ 0 w 4046947"/>
              <a:gd name="connsiteY1" fmla="*/ 1152277 h 1181062"/>
              <a:gd name="connsiteX2" fmla="*/ 4046732 w 4046947"/>
              <a:gd name="connsiteY2" fmla="*/ 0 h 1181062"/>
              <a:gd name="connsiteX3" fmla="*/ 4039157 w 4046947"/>
              <a:gd name="connsiteY3" fmla="*/ 1166680 h 1181062"/>
              <a:gd name="connsiteX0" fmla="*/ 4039157 w 4046947"/>
              <a:gd name="connsiteY0" fmla="*/ 1206635 h 1221017"/>
              <a:gd name="connsiteX1" fmla="*/ 0 w 4046947"/>
              <a:gd name="connsiteY1" fmla="*/ 1192232 h 1221017"/>
              <a:gd name="connsiteX2" fmla="*/ 4046732 w 4046947"/>
              <a:gd name="connsiteY2" fmla="*/ 39955 h 1221017"/>
              <a:gd name="connsiteX3" fmla="*/ 4039157 w 4046947"/>
              <a:gd name="connsiteY3" fmla="*/ 1206635 h 1221017"/>
              <a:gd name="connsiteX0" fmla="*/ 4039157 w 4046732"/>
              <a:gd name="connsiteY0" fmla="*/ 1206635 h 1221017"/>
              <a:gd name="connsiteX1" fmla="*/ 0 w 4046732"/>
              <a:gd name="connsiteY1" fmla="*/ 1192232 h 1221017"/>
              <a:gd name="connsiteX2" fmla="*/ 4046732 w 4046732"/>
              <a:gd name="connsiteY2" fmla="*/ 39955 h 1221017"/>
              <a:gd name="connsiteX3" fmla="*/ 4039157 w 4046732"/>
              <a:gd name="connsiteY3" fmla="*/ 1206635 h 1221017"/>
              <a:gd name="connsiteX0" fmla="*/ 4039157 w 4043385"/>
              <a:gd name="connsiteY0" fmla="*/ 1150468 h 1164850"/>
              <a:gd name="connsiteX1" fmla="*/ 0 w 4043385"/>
              <a:gd name="connsiteY1" fmla="*/ 1136065 h 1164850"/>
              <a:gd name="connsiteX2" fmla="*/ 4043385 w 4043385"/>
              <a:gd name="connsiteY2" fmla="*/ 42214 h 1164850"/>
              <a:gd name="connsiteX3" fmla="*/ 4039157 w 4043385"/>
              <a:gd name="connsiteY3" fmla="*/ 1150468 h 1164850"/>
              <a:gd name="connsiteX0" fmla="*/ 4039157 w 4049023"/>
              <a:gd name="connsiteY0" fmla="*/ 1150468 h 1164850"/>
              <a:gd name="connsiteX1" fmla="*/ 0 w 4049023"/>
              <a:gd name="connsiteY1" fmla="*/ 1136065 h 1164850"/>
              <a:gd name="connsiteX2" fmla="*/ 4043385 w 4049023"/>
              <a:gd name="connsiteY2" fmla="*/ 42214 h 1164850"/>
              <a:gd name="connsiteX3" fmla="*/ 4039157 w 4049023"/>
              <a:gd name="connsiteY3" fmla="*/ 1150468 h 1164850"/>
              <a:gd name="connsiteX0" fmla="*/ 4848996 w 4858862"/>
              <a:gd name="connsiteY0" fmla="*/ 1149945 h 1167181"/>
              <a:gd name="connsiteX1" fmla="*/ 0 w 4858862"/>
              <a:gd name="connsiteY1" fmla="*/ 1148526 h 1167181"/>
              <a:gd name="connsiteX2" fmla="*/ 4853224 w 4858862"/>
              <a:gd name="connsiteY2" fmla="*/ 41691 h 1167181"/>
              <a:gd name="connsiteX3" fmla="*/ 4848996 w 4858862"/>
              <a:gd name="connsiteY3" fmla="*/ 1149945 h 1167181"/>
              <a:gd name="connsiteX0" fmla="*/ 4848996 w 4858862"/>
              <a:gd name="connsiteY0" fmla="*/ 1149945 h 1152533"/>
              <a:gd name="connsiteX1" fmla="*/ 0 w 4858862"/>
              <a:gd name="connsiteY1" fmla="*/ 1148526 h 1152533"/>
              <a:gd name="connsiteX2" fmla="*/ 4853224 w 4858862"/>
              <a:gd name="connsiteY2" fmla="*/ 41691 h 1152533"/>
              <a:gd name="connsiteX3" fmla="*/ 4848996 w 4858862"/>
              <a:gd name="connsiteY3" fmla="*/ 1149945 h 1152533"/>
              <a:gd name="connsiteX0" fmla="*/ 4848996 w 4858862"/>
              <a:gd name="connsiteY0" fmla="*/ 1149945 h 1168731"/>
              <a:gd name="connsiteX1" fmla="*/ 0 w 4858862"/>
              <a:gd name="connsiteY1" fmla="*/ 1148526 h 1168731"/>
              <a:gd name="connsiteX2" fmla="*/ 4853224 w 4858862"/>
              <a:gd name="connsiteY2" fmla="*/ 41691 h 1168731"/>
              <a:gd name="connsiteX3" fmla="*/ 4848996 w 4858862"/>
              <a:gd name="connsiteY3" fmla="*/ 1149945 h 1168731"/>
              <a:gd name="connsiteX0" fmla="*/ 4848996 w 4858862"/>
              <a:gd name="connsiteY0" fmla="*/ 1149945 h 1149945"/>
              <a:gd name="connsiteX1" fmla="*/ 0 w 4858862"/>
              <a:gd name="connsiteY1" fmla="*/ 1148526 h 1149945"/>
              <a:gd name="connsiteX2" fmla="*/ 4853224 w 4858862"/>
              <a:gd name="connsiteY2" fmla="*/ 41691 h 1149945"/>
              <a:gd name="connsiteX3" fmla="*/ 4848996 w 4858862"/>
              <a:gd name="connsiteY3" fmla="*/ 1149945 h 1149945"/>
              <a:gd name="connsiteX0" fmla="*/ 4848996 w 4858862"/>
              <a:gd name="connsiteY0" fmla="*/ 1149945 h 1149945"/>
              <a:gd name="connsiteX1" fmla="*/ 0 w 4858862"/>
              <a:gd name="connsiteY1" fmla="*/ 1148526 h 1149945"/>
              <a:gd name="connsiteX2" fmla="*/ 4853224 w 4858862"/>
              <a:gd name="connsiteY2" fmla="*/ 41691 h 1149945"/>
              <a:gd name="connsiteX3" fmla="*/ 4848996 w 4858862"/>
              <a:gd name="connsiteY3" fmla="*/ 1149945 h 1149945"/>
              <a:gd name="connsiteX0" fmla="*/ 4848996 w 4853528"/>
              <a:gd name="connsiteY0" fmla="*/ 1149945 h 1149945"/>
              <a:gd name="connsiteX1" fmla="*/ 0 w 4853528"/>
              <a:gd name="connsiteY1" fmla="*/ 1148526 h 1149945"/>
              <a:gd name="connsiteX2" fmla="*/ 4853224 w 4853528"/>
              <a:gd name="connsiteY2" fmla="*/ 41691 h 1149945"/>
              <a:gd name="connsiteX3" fmla="*/ 4848996 w 4853528"/>
              <a:gd name="connsiteY3" fmla="*/ 1149945 h 1149945"/>
              <a:gd name="connsiteX0" fmla="*/ 4848996 w 4857564"/>
              <a:gd name="connsiteY0" fmla="*/ 1149945 h 1149945"/>
              <a:gd name="connsiteX1" fmla="*/ 0 w 4857564"/>
              <a:gd name="connsiteY1" fmla="*/ 1148526 h 1149945"/>
              <a:gd name="connsiteX2" fmla="*/ 4853224 w 4857564"/>
              <a:gd name="connsiteY2" fmla="*/ 41691 h 1149945"/>
              <a:gd name="connsiteX3" fmla="*/ 4848996 w 4857564"/>
              <a:gd name="connsiteY3" fmla="*/ 1149945 h 1149945"/>
              <a:gd name="connsiteX0" fmla="*/ 4848996 w 4853224"/>
              <a:gd name="connsiteY0" fmla="*/ 1149945 h 1149945"/>
              <a:gd name="connsiteX1" fmla="*/ 0 w 4853224"/>
              <a:gd name="connsiteY1" fmla="*/ 1148526 h 1149945"/>
              <a:gd name="connsiteX2" fmla="*/ 4853224 w 4853224"/>
              <a:gd name="connsiteY2" fmla="*/ 41691 h 1149945"/>
              <a:gd name="connsiteX3" fmla="*/ 4848996 w 4853224"/>
              <a:gd name="connsiteY3" fmla="*/ 1149945 h 1149945"/>
              <a:gd name="connsiteX0" fmla="*/ 4848996 w 4858896"/>
              <a:gd name="connsiteY0" fmla="*/ 1149945 h 1149945"/>
              <a:gd name="connsiteX1" fmla="*/ 0 w 4858896"/>
              <a:gd name="connsiteY1" fmla="*/ 1148526 h 1149945"/>
              <a:gd name="connsiteX2" fmla="*/ 4853224 w 4858896"/>
              <a:gd name="connsiteY2" fmla="*/ 41691 h 1149945"/>
              <a:gd name="connsiteX3" fmla="*/ 4848996 w 4858896"/>
              <a:gd name="connsiteY3" fmla="*/ 1149945 h 1149945"/>
              <a:gd name="connsiteX0" fmla="*/ 4848996 w 4853224"/>
              <a:gd name="connsiteY0" fmla="*/ 1149945 h 1149945"/>
              <a:gd name="connsiteX1" fmla="*/ 0 w 4853224"/>
              <a:gd name="connsiteY1" fmla="*/ 1148526 h 1149945"/>
              <a:gd name="connsiteX2" fmla="*/ 4853224 w 4853224"/>
              <a:gd name="connsiteY2" fmla="*/ 41691 h 1149945"/>
              <a:gd name="connsiteX3" fmla="*/ 4848996 w 4853224"/>
              <a:gd name="connsiteY3" fmla="*/ 1149945 h 1149945"/>
              <a:gd name="connsiteX0" fmla="*/ 4848996 w 4853362"/>
              <a:gd name="connsiteY0" fmla="*/ 1149945 h 1149945"/>
              <a:gd name="connsiteX1" fmla="*/ 0 w 4853362"/>
              <a:gd name="connsiteY1" fmla="*/ 1148526 h 1149945"/>
              <a:gd name="connsiteX2" fmla="*/ 4853224 w 4853362"/>
              <a:gd name="connsiteY2" fmla="*/ 41691 h 1149945"/>
              <a:gd name="connsiteX3" fmla="*/ 4848996 w 4853362"/>
              <a:gd name="connsiteY3" fmla="*/ 1149945 h 1149945"/>
              <a:gd name="connsiteX0" fmla="*/ 4848996 w 4853708"/>
              <a:gd name="connsiteY0" fmla="*/ 1149945 h 1149945"/>
              <a:gd name="connsiteX1" fmla="*/ 0 w 4853708"/>
              <a:gd name="connsiteY1" fmla="*/ 1148526 h 1149945"/>
              <a:gd name="connsiteX2" fmla="*/ 4853224 w 4853708"/>
              <a:gd name="connsiteY2" fmla="*/ 41691 h 1149945"/>
              <a:gd name="connsiteX3" fmla="*/ 4848996 w 4853708"/>
              <a:gd name="connsiteY3" fmla="*/ 1149945 h 1149945"/>
              <a:gd name="connsiteX0" fmla="*/ 4698406 w 4703118"/>
              <a:gd name="connsiteY0" fmla="*/ 1154201 h 1154201"/>
              <a:gd name="connsiteX1" fmla="*/ 0 w 4703118"/>
              <a:gd name="connsiteY1" fmla="*/ 1055406 h 1154201"/>
              <a:gd name="connsiteX2" fmla="*/ 4702634 w 4703118"/>
              <a:gd name="connsiteY2" fmla="*/ 45947 h 1154201"/>
              <a:gd name="connsiteX3" fmla="*/ 4698406 w 4703118"/>
              <a:gd name="connsiteY3" fmla="*/ 1154201 h 1154201"/>
              <a:gd name="connsiteX0" fmla="*/ 4564548 w 4702652"/>
              <a:gd name="connsiteY0" fmla="*/ 706276 h 1055406"/>
              <a:gd name="connsiteX1" fmla="*/ 0 w 4702652"/>
              <a:gd name="connsiteY1" fmla="*/ 1055406 h 1055406"/>
              <a:gd name="connsiteX2" fmla="*/ 4702634 w 4702652"/>
              <a:gd name="connsiteY2" fmla="*/ 45947 h 1055406"/>
              <a:gd name="connsiteX3" fmla="*/ 4564548 w 4702652"/>
              <a:gd name="connsiteY3" fmla="*/ 706276 h 1055406"/>
              <a:gd name="connsiteX0" fmla="*/ 4698406 w 4703118"/>
              <a:gd name="connsiteY0" fmla="*/ 1056826 h 1056826"/>
              <a:gd name="connsiteX1" fmla="*/ 0 w 4703118"/>
              <a:gd name="connsiteY1" fmla="*/ 1055406 h 1056826"/>
              <a:gd name="connsiteX2" fmla="*/ 4702634 w 4703118"/>
              <a:gd name="connsiteY2" fmla="*/ 45947 h 1056826"/>
              <a:gd name="connsiteX3" fmla="*/ 4698406 w 4703118"/>
              <a:gd name="connsiteY3" fmla="*/ 1056826 h 1056826"/>
              <a:gd name="connsiteX0" fmla="*/ 4698406 w 4703118"/>
              <a:gd name="connsiteY0" fmla="*/ 1072742 h 1072742"/>
              <a:gd name="connsiteX1" fmla="*/ 0 w 4703118"/>
              <a:gd name="connsiteY1" fmla="*/ 1071322 h 1072742"/>
              <a:gd name="connsiteX2" fmla="*/ 4702634 w 4703118"/>
              <a:gd name="connsiteY2" fmla="*/ 61863 h 1072742"/>
              <a:gd name="connsiteX3" fmla="*/ 4698406 w 4703118"/>
              <a:gd name="connsiteY3" fmla="*/ 1072742 h 1072742"/>
              <a:gd name="connsiteX0" fmla="*/ 4698406 w 4703118"/>
              <a:gd name="connsiteY0" fmla="*/ 1010879 h 1010879"/>
              <a:gd name="connsiteX1" fmla="*/ 0 w 4703118"/>
              <a:gd name="connsiteY1" fmla="*/ 1009459 h 1010879"/>
              <a:gd name="connsiteX2" fmla="*/ 4702634 w 4703118"/>
              <a:gd name="connsiteY2" fmla="*/ 0 h 1010879"/>
              <a:gd name="connsiteX3" fmla="*/ 4698406 w 4703118"/>
              <a:gd name="connsiteY3" fmla="*/ 1010879 h 1010879"/>
              <a:gd name="connsiteX0" fmla="*/ 4698406 w 4703118"/>
              <a:gd name="connsiteY0" fmla="*/ 1010879 h 1010879"/>
              <a:gd name="connsiteX1" fmla="*/ 0 w 4703118"/>
              <a:gd name="connsiteY1" fmla="*/ 1009459 h 1010879"/>
              <a:gd name="connsiteX2" fmla="*/ 4702634 w 4703118"/>
              <a:gd name="connsiteY2" fmla="*/ 0 h 1010879"/>
              <a:gd name="connsiteX3" fmla="*/ 4698406 w 4703118"/>
              <a:gd name="connsiteY3" fmla="*/ 1010879 h 1010879"/>
              <a:gd name="connsiteX0" fmla="*/ 4698406 w 4703118"/>
              <a:gd name="connsiteY0" fmla="*/ 1010879 h 1010879"/>
              <a:gd name="connsiteX1" fmla="*/ 0 w 4703118"/>
              <a:gd name="connsiteY1" fmla="*/ 1009459 h 1010879"/>
              <a:gd name="connsiteX2" fmla="*/ 4702634 w 4703118"/>
              <a:gd name="connsiteY2" fmla="*/ 0 h 1010879"/>
              <a:gd name="connsiteX3" fmla="*/ 4698406 w 4703118"/>
              <a:gd name="connsiteY3" fmla="*/ 1010879 h 1010879"/>
              <a:gd name="connsiteX0" fmla="*/ 4698406 w 4703118"/>
              <a:gd name="connsiteY0" fmla="*/ 1010879 h 1010879"/>
              <a:gd name="connsiteX1" fmla="*/ 0 w 4703118"/>
              <a:gd name="connsiteY1" fmla="*/ 1009459 h 1010879"/>
              <a:gd name="connsiteX2" fmla="*/ 4702634 w 4703118"/>
              <a:gd name="connsiteY2" fmla="*/ 0 h 1010879"/>
              <a:gd name="connsiteX3" fmla="*/ 4698406 w 4703118"/>
              <a:gd name="connsiteY3" fmla="*/ 1010879 h 1010879"/>
              <a:gd name="connsiteX0" fmla="*/ 4698406 w 4703118"/>
              <a:gd name="connsiteY0" fmla="*/ 1010879 h 1010879"/>
              <a:gd name="connsiteX1" fmla="*/ 0 w 4703118"/>
              <a:gd name="connsiteY1" fmla="*/ 1009459 h 1010879"/>
              <a:gd name="connsiteX2" fmla="*/ 4702634 w 4703118"/>
              <a:gd name="connsiteY2" fmla="*/ 0 h 1010879"/>
              <a:gd name="connsiteX3" fmla="*/ 4698406 w 4703118"/>
              <a:gd name="connsiteY3" fmla="*/ 1010879 h 1010879"/>
            </a:gdLst>
            <a:ahLst/>
            <a:cxnLst>
              <a:cxn ang="0">
                <a:pos x="connsiteX0" y="connsiteY0"/>
              </a:cxn>
              <a:cxn ang="0">
                <a:pos x="connsiteX1" y="connsiteY1"/>
              </a:cxn>
              <a:cxn ang="0">
                <a:pos x="connsiteX2" y="connsiteY2"/>
              </a:cxn>
              <a:cxn ang="0">
                <a:pos x="connsiteX3" y="connsiteY3"/>
              </a:cxn>
            </a:cxnLst>
            <a:rect l="l" t="t" r="r" b="b"/>
            <a:pathLst>
              <a:path w="4703118" h="1010879">
                <a:moveTo>
                  <a:pt x="4698406" y="1010879"/>
                </a:moveTo>
                <a:lnTo>
                  <a:pt x="0" y="1009459"/>
                </a:lnTo>
                <a:cubicBezTo>
                  <a:pt x="1111807" y="297340"/>
                  <a:pt x="3679917" y="5046"/>
                  <a:pt x="4702634" y="0"/>
                </a:cubicBezTo>
                <a:cubicBezTo>
                  <a:pt x="4704464" y="451274"/>
                  <a:pt x="4700681" y="714743"/>
                  <a:pt x="4698406" y="1010879"/>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itre 1"/>
          <p:cNvSpPr txBox="1">
            <a:spLocks/>
          </p:cNvSpPr>
          <p:nvPr userDrawn="1"/>
        </p:nvSpPr>
        <p:spPr>
          <a:xfrm>
            <a:off x="6197646" y="6091707"/>
            <a:ext cx="4979930" cy="6625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r"/>
            <a:r>
              <a:rPr lang="fr-FR" sz="1100" b="1" dirty="0" smtClean="0">
                <a:solidFill>
                  <a:schemeClr val="bg1"/>
                </a:solidFill>
              </a:rPr>
              <a:t>COMMISSARIAT GÉNÉRAL AU TOURISME</a:t>
            </a:r>
            <a:endParaRPr lang="fr-FR" sz="1100" dirty="0" smtClean="0">
              <a:solidFill>
                <a:schemeClr val="bg1"/>
              </a:solidFill>
            </a:endParaRPr>
          </a:p>
          <a:p>
            <a:pPr lvl="1" algn="r"/>
            <a:r>
              <a:rPr lang="fr-FR" sz="1100" b="1" dirty="0" smtClean="0">
                <a:solidFill>
                  <a:schemeClr val="bg1"/>
                </a:solidFill>
              </a:rPr>
              <a:t>DIRECTION DES ORGANISMES</a:t>
            </a:r>
            <a:r>
              <a:rPr lang="fr-FR" sz="1100" b="1" baseline="0" dirty="0" smtClean="0">
                <a:solidFill>
                  <a:schemeClr val="bg1"/>
                </a:solidFill>
              </a:rPr>
              <a:t> TOURISTIQUES EN CHARGE DU NUMERIQUE</a:t>
            </a:r>
            <a:endParaRPr lang="fr-FR" sz="1100" dirty="0">
              <a:solidFill>
                <a:schemeClr val="bg1"/>
              </a:solidFill>
            </a:endParaRPr>
          </a:p>
        </p:txBody>
      </p:sp>
      <p:cxnSp>
        <p:nvCxnSpPr>
          <p:cNvPr id="10" name="Connecteur droit 9"/>
          <p:cNvCxnSpPr/>
          <p:nvPr userDrawn="1"/>
        </p:nvCxnSpPr>
        <p:spPr>
          <a:xfrm>
            <a:off x="11320857" y="6091707"/>
            <a:ext cx="0" cy="76629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itre 1"/>
          <p:cNvSpPr txBox="1">
            <a:spLocks/>
          </p:cNvSpPr>
          <p:nvPr userDrawn="1"/>
        </p:nvSpPr>
        <p:spPr>
          <a:xfrm>
            <a:off x="10910887" y="6091707"/>
            <a:ext cx="1047072" cy="6625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r>
              <a:rPr lang="fr-FR" sz="1300" b="1" smtClean="0">
                <a:solidFill>
                  <a:schemeClr val="bg1"/>
                </a:solidFill>
              </a:rPr>
              <a:t>p. </a:t>
            </a:r>
            <a:fld id="{604A0548-007A-894F-93EA-5C56C5B925ED}" type="slidenum">
              <a:rPr lang="fr-FR" sz="1300" b="1" smtClean="0">
                <a:solidFill>
                  <a:schemeClr val="bg1"/>
                </a:solidFill>
              </a:rPr>
              <a:t>‹N°›</a:t>
            </a:fld>
            <a:endParaRPr lang="fr-FR" sz="1300" dirty="0">
              <a:solidFill>
                <a:schemeClr val="bg1"/>
              </a:solidFill>
            </a:endParaRP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tourismewallonie.b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mailto:maxime.degembe@tourismewallonie.be" TargetMode="External"/><Relationship Id="rId3" Type="http://schemas.openxmlformats.org/officeDocument/2006/relationships/hyperlink" Target="mailto:aurore.lunardi@touirsmewallonie.be" TargetMode="External"/><Relationship Id="rId7" Type="http://schemas.openxmlformats.org/officeDocument/2006/relationships/hyperlink" Target="mailto:michel.turco@tourismewallonie.be" TargetMode="External"/><Relationship Id="rId2" Type="http://schemas.openxmlformats.org/officeDocument/2006/relationships/hyperlink" Target="mailto:daniel.danloy@tourismewallonie.be" TargetMode="External"/><Relationship Id="rId1" Type="http://schemas.openxmlformats.org/officeDocument/2006/relationships/slideLayout" Target="../slideLayouts/slideLayout2.xml"/><Relationship Id="rId6" Type="http://schemas.openxmlformats.org/officeDocument/2006/relationships/hyperlink" Target="mailto:lise.bruyere@tourismewallonie.be" TargetMode="External"/><Relationship Id="rId5" Type="http://schemas.openxmlformats.org/officeDocument/2006/relationships/hyperlink" Target="mailto:audrey.deconinck@touirsmewallonie.be" TargetMode="External"/><Relationship Id="rId10" Type="http://schemas.openxmlformats.org/officeDocument/2006/relationships/hyperlink" Target="mailto:elodie.vallet@tourismewallonie.be" TargetMode="External"/><Relationship Id="rId4" Type="http://schemas.openxmlformats.org/officeDocument/2006/relationships/hyperlink" Target="mailto:michel.manigart@tourismewallonie.be" TargetMode="External"/><Relationship Id="rId9" Type="http://schemas.openxmlformats.org/officeDocument/2006/relationships/hyperlink" Target="mailto:francois.debouw@touirsmewallonie.b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2192000" cy="6858000"/>
          </a:xfrm>
          <a:prstGeom prst="rect">
            <a:avLst/>
          </a:prstGeom>
          <a:solidFill>
            <a:srgbClr val="3ABF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731520" y="634373"/>
            <a:ext cx="6759547" cy="61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731520" y="1466225"/>
            <a:ext cx="6759547" cy="61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p:nvPr>
        </p:nvSpPr>
        <p:spPr>
          <a:xfrm>
            <a:off x="669217" y="359826"/>
            <a:ext cx="6569656" cy="1827927"/>
          </a:xfrm>
        </p:spPr>
        <p:txBody>
          <a:bodyPr>
            <a:normAutofit fontScale="90000"/>
          </a:bodyPr>
          <a:lstStyle/>
          <a:p>
            <a:pPr>
              <a:lnSpc>
                <a:spcPct val="150000"/>
              </a:lnSpc>
            </a:pPr>
            <a:r>
              <a:rPr lang="fr-FR" sz="4000" b="1" dirty="0" smtClean="0">
                <a:solidFill>
                  <a:srgbClr val="ED1A3B"/>
                </a:solidFill>
                <a:latin typeface="Galano Classic" charset="0"/>
                <a:ea typeface="Galano Classic" charset="0"/>
                <a:cs typeface="Galano Classic" charset="0"/>
              </a:rPr>
              <a:t>Nouvelles dispositions</a:t>
            </a:r>
            <a:br>
              <a:rPr lang="fr-FR" sz="4000" b="1" dirty="0" smtClean="0">
                <a:solidFill>
                  <a:srgbClr val="ED1A3B"/>
                </a:solidFill>
                <a:latin typeface="Galano Classic" charset="0"/>
                <a:ea typeface="Galano Classic" charset="0"/>
                <a:cs typeface="Galano Classic" charset="0"/>
              </a:rPr>
            </a:br>
            <a:r>
              <a:rPr lang="fr-FR" sz="4000" b="1" dirty="0" smtClean="0">
                <a:solidFill>
                  <a:srgbClr val="ED1A3B"/>
                </a:solidFill>
                <a:latin typeface="Galano Classic" charset="0"/>
                <a:ea typeface="Galano Classic" charset="0"/>
                <a:cs typeface="Galano Classic" charset="0"/>
              </a:rPr>
              <a:t>du Code Wallon du Tourisme </a:t>
            </a:r>
            <a:endParaRPr lang="fr-FR" sz="4000" b="1" dirty="0">
              <a:solidFill>
                <a:srgbClr val="ED1A3B"/>
              </a:solidFill>
              <a:latin typeface="Galano Classic" charset="0"/>
              <a:ea typeface="Galano Classic" charset="0"/>
              <a:cs typeface="Galano Classic" charset="0"/>
            </a:endParaRPr>
          </a:p>
        </p:txBody>
      </p:sp>
      <p:sp>
        <p:nvSpPr>
          <p:cNvPr id="18" name="Sous-titre 2"/>
          <p:cNvSpPr txBox="1">
            <a:spLocks/>
          </p:cNvSpPr>
          <p:nvPr/>
        </p:nvSpPr>
        <p:spPr>
          <a:xfrm>
            <a:off x="260091" y="4919078"/>
            <a:ext cx="4343401" cy="102764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lnSpc>
                <a:spcPct val="100000"/>
              </a:lnSpc>
            </a:pPr>
            <a:r>
              <a:rPr lang="fr-FR" sz="1200" b="1" dirty="0" smtClean="0">
                <a:solidFill>
                  <a:schemeClr val="bg1"/>
                </a:solidFill>
                <a:latin typeface="Galano Classic" charset="0"/>
                <a:ea typeface="Galano Classic" charset="0"/>
                <a:cs typeface="Galano Classic" charset="0"/>
              </a:rPr>
              <a:t>COMMISSARIAT GÉNÉRAL AU TOURISME</a:t>
            </a:r>
            <a:br>
              <a:rPr lang="fr-FR" sz="1200" b="1" dirty="0" smtClean="0">
                <a:solidFill>
                  <a:schemeClr val="bg1"/>
                </a:solidFill>
                <a:latin typeface="Galano Classic" charset="0"/>
                <a:ea typeface="Galano Classic" charset="0"/>
                <a:cs typeface="Galano Classic" charset="0"/>
              </a:rPr>
            </a:br>
            <a:r>
              <a:rPr lang="fr-FR" sz="1200" b="1" dirty="0" smtClean="0">
                <a:solidFill>
                  <a:schemeClr val="bg1"/>
                </a:solidFill>
                <a:latin typeface="Galano Classic" charset="0"/>
                <a:ea typeface="Galano Classic" charset="0"/>
                <a:cs typeface="Galano Classic" charset="0"/>
              </a:rPr>
              <a:t>DIRECTION DES ORGANISMES TOURISTIQUES et du DEVELOPPEMENT NUMERIQUE</a:t>
            </a:r>
            <a:endParaRPr lang="fr-FR" sz="1200" b="1" dirty="0">
              <a:solidFill>
                <a:schemeClr val="bg1"/>
              </a:solidFill>
              <a:latin typeface="Galano Classic" charset="0"/>
              <a:ea typeface="Galano Classic" charset="0"/>
              <a:cs typeface="Galano Classic" charset="0"/>
            </a:endParaRPr>
          </a:p>
        </p:txBody>
      </p:sp>
      <p:pic>
        <p:nvPicPr>
          <p:cNvPr id="19" name="Imag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888" y="5568140"/>
            <a:ext cx="1875068" cy="1154622"/>
          </a:xfrm>
          <a:prstGeom prst="rect">
            <a:avLst/>
          </a:prstGeom>
        </p:spPr>
      </p:pic>
      <p:sp>
        <p:nvSpPr>
          <p:cNvPr id="10" name="Rectangle 9"/>
          <p:cNvSpPr/>
          <p:nvPr/>
        </p:nvSpPr>
        <p:spPr>
          <a:xfrm>
            <a:off x="731520" y="2298077"/>
            <a:ext cx="1853737" cy="4639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Galano Classic"/>
            </a:endParaRPr>
          </a:p>
        </p:txBody>
      </p:sp>
      <p:sp>
        <p:nvSpPr>
          <p:cNvPr id="3" name="Sous-titre 2"/>
          <p:cNvSpPr>
            <a:spLocks noGrp="1"/>
          </p:cNvSpPr>
          <p:nvPr>
            <p:ph type="subTitle" idx="1"/>
          </p:nvPr>
        </p:nvSpPr>
        <p:spPr>
          <a:xfrm>
            <a:off x="554084" y="2395901"/>
            <a:ext cx="2175024" cy="383027"/>
          </a:xfrm>
        </p:spPr>
        <p:txBody>
          <a:bodyPr>
            <a:normAutofit fontScale="85000" lnSpcReduction="20000"/>
          </a:bodyPr>
          <a:lstStyle/>
          <a:p>
            <a:r>
              <a:rPr lang="fr-FR" sz="2800" b="1" dirty="0" smtClean="0">
                <a:solidFill>
                  <a:srgbClr val="ED1A3B"/>
                </a:solidFill>
                <a:latin typeface="Galano Classic" charset="0"/>
                <a:ea typeface="Galano Classic" charset="0"/>
                <a:cs typeface="Galano Classic" charset="0"/>
              </a:rPr>
              <a:t>Partie 1</a:t>
            </a:r>
            <a:endParaRPr lang="fr-FR" sz="2800" b="1" dirty="0">
              <a:solidFill>
                <a:srgbClr val="ED1A3B"/>
              </a:solidFill>
              <a:latin typeface="Galano Classic" charset="0"/>
              <a:ea typeface="Galano Classic" charset="0"/>
              <a:cs typeface="Galano Classic" charset="0"/>
            </a:endParaRPr>
          </a:p>
        </p:txBody>
      </p:sp>
      <p:pic>
        <p:nvPicPr>
          <p:cNvPr id="13" name="Image 12" descr="RÃ©sultat de recherche d'images pour &quot;carte wallonie&quot;"/>
          <p:cNvPicPr/>
          <p:nvPr/>
        </p:nvPicPr>
        <p:blipFill rotWithShape="1">
          <a:blip r:embed="rId3">
            <a:extLst>
              <a:ext uri="{28A0092B-C50C-407E-A947-70E740481C1C}">
                <a14:useLocalDpi xmlns:a14="http://schemas.microsoft.com/office/drawing/2010/main" val="0"/>
              </a:ext>
            </a:extLst>
          </a:blip>
          <a:srcRect t="28164"/>
          <a:stretch/>
        </p:blipFill>
        <p:spPr bwMode="auto">
          <a:xfrm>
            <a:off x="4726695" y="2267619"/>
            <a:ext cx="6934573" cy="4374637"/>
          </a:xfrm>
          <a:prstGeom prst="rect">
            <a:avLst/>
          </a:prstGeom>
          <a:noFill/>
          <a:ln>
            <a:noFill/>
          </a:ln>
          <a:extLst>
            <a:ext uri="{53640926-AAD7-44D8-BBD7-CCE9431645EC}">
              <a14:shadowObscured xmlns:a14="http://schemas.microsoft.com/office/drawing/2010/main"/>
            </a:ext>
          </a:extLst>
        </p:spPr>
      </p:pic>
      <p:sp>
        <p:nvSpPr>
          <p:cNvPr id="11" name="Titre 1"/>
          <p:cNvSpPr txBox="1">
            <a:spLocks/>
          </p:cNvSpPr>
          <p:nvPr/>
        </p:nvSpPr>
        <p:spPr>
          <a:xfrm>
            <a:off x="714027" y="3813374"/>
            <a:ext cx="5883898" cy="731507"/>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fr-FR" sz="4000" b="1" dirty="0" smtClean="0">
                <a:solidFill>
                  <a:srgbClr val="ED1A3B"/>
                </a:solidFill>
                <a:latin typeface="Galano Classic" charset="0"/>
                <a:ea typeface="Galano Classic" charset="0"/>
                <a:cs typeface="Galano Classic" charset="0"/>
              </a:rPr>
              <a:t>Et les subventions facultatives</a:t>
            </a:r>
            <a:endParaRPr lang="fr-FR" sz="4000" b="1" dirty="0">
              <a:solidFill>
                <a:srgbClr val="ED1A3B"/>
              </a:solidFill>
              <a:latin typeface="Galano Classic" charset="0"/>
              <a:ea typeface="Galano Classic" charset="0"/>
              <a:cs typeface="Galano Classic" charset="0"/>
            </a:endParaRPr>
          </a:p>
        </p:txBody>
      </p:sp>
    </p:spTree>
    <p:extLst>
      <p:ext uri="{BB962C8B-B14F-4D97-AF65-F5344CB8AC3E}">
        <p14:creationId xmlns:p14="http://schemas.microsoft.com/office/powerpoint/2010/main" val="76914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697637"/>
            <a:ext cx="9800705" cy="1164414"/>
          </a:xfrm>
        </p:spPr>
        <p:txBody>
          <a:bodyPr/>
          <a:lstStyle/>
          <a:p>
            <a:r>
              <a:rPr lang="fr-BE" dirty="0" smtClean="0"/>
              <a:t>2. 	SUBVENTIONS </a:t>
            </a:r>
            <a:br>
              <a:rPr lang="fr-BE" dirty="0" smtClean="0"/>
            </a:br>
            <a:r>
              <a:rPr lang="fr-BE" dirty="0"/>
              <a:t> </a:t>
            </a:r>
            <a:r>
              <a:rPr lang="fr-BE" dirty="0" smtClean="0"/>
              <a:t>   	DE FONCTIONNEMNT ET D ANIMATION </a:t>
            </a:r>
            <a:endParaRPr lang="fr-BE" dirty="0"/>
          </a:p>
        </p:txBody>
      </p:sp>
    </p:spTree>
    <p:extLst>
      <p:ext uri="{BB962C8B-B14F-4D97-AF65-F5344CB8AC3E}">
        <p14:creationId xmlns:p14="http://schemas.microsoft.com/office/powerpoint/2010/main" val="273732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7463" y="108062"/>
            <a:ext cx="5518268" cy="382389"/>
          </a:xfrm>
        </p:spPr>
        <p:txBody>
          <a:bodyPr>
            <a:normAutofit/>
          </a:bodyPr>
          <a:lstStyle/>
          <a:p>
            <a:r>
              <a:rPr lang="fr-FR" sz="1400" b="1" u="sng" dirty="0">
                <a:solidFill>
                  <a:schemeClr val="bg1">
                    <a:lumMod val="50000"/>
                  </a:schemeClr>
                </a:solidFill>
                <a:latin typeface="Galano Classic"/>
              </a:rPr>
              <a:t>Subvention de fonctionnement et d’animation (Art65 D)</a:t>
            </a:r>
            <a:endParaRPr lang="fr-BE" sz="1400" b="1" u="sng" dirty="0">
              <a:solidFill>
                <a:schemeClr val="bg1">
                  <a:lumMod val="50000"/>
                </a:schemeClr>
              </a:solidFill>
              <a:latin typeface="Galano Classic"/>
            </a:endParaRPr>
          </a:p>
        </p:txBody>
      </p:sp>
      <p:sp>
        <p:nvSpPr>
          <p:cNvPr id="3" name="Sous-titre 2"/>
          <p:cNvSpPr>
            <a:spLocks noGrp="1"/>
          </p:cNvSpPr>
          <p:nvPr>
            <p:ph type="subTitle" idx="1"/>
          </p:nvPr>
        </p:nvSpPr>
        <p:spPr>
          <a:xfrm>
            <a:off x="210588" y="1097280"/>
            <a:ext cx="11078095" cy="4322618"/>
          </a:xfrm>
        </p:spPr>
        <p:txBody>
          <a:bodyPr>
            <a:normAutofit/>
          </a:bodyPr>
          <a:lstStyle/>
          <a:p>
            <a:pPr marL="457200" indent="-457200" algn="l">
              <a:buFont typeface="+mj-lt"/>
              <a:buAutoNum type="arabicPeriod"/>
            </a:pPr>
            <a:r>
              <a:rPr lang="fr-BE" sz="2000" b="1" u="sng" dirty="0" smtClean="0">
                <a:solidFill>
                  <a:srgbClr val="3ABFC2"/>
                </a:solidFill>
                <a:latin typeface="Galano Classic"/>
              </a:rPr>
              <a:t>LES FÉDÉRATIONS TOURISTIQUES PROVINCIALES </a:t>
            </a:r>
          </a:p>
          <a:p>
            <a:endParaRPr lang="fr-BE" sz="1000" b="1" u="sng" dirty="0"/>
          </a:p>
          <a:p>
            <a:r>
              <a:rPr lang="fr-FR" sz="1800" b="1" dirty="0" smtClean="0">
                <a:solidFill>
                  <a:srgbClr val="ED1A3B"/>
                </a:solidFill>
                <a:latin typeface="Galano Classic"/>
              </a:rPr>
              <a:t>Montant </a:t>
            </a:r>
            <a:r>
              <a:rPr lang="fr-FR" sz="1800" b="1" dirty="0">
                <a:solidFill>
                  <a:srgbClr val="ED1A3B"/>
                </a:solidFill>
                <a:latin typeface="Galano Classic"/>
              </a:rPr>
              <a:t>maximum annuel 75.000 €  (100</a:t>
            </a:r>
            <a:r>
              <a:rPr lang="fr-FR" sz="1800" b="1" dirty="0" smtClean="0">
                <a:solidFill>
                  <a:srgbClr val="ED1A3B"/>
                </a:solidFill>
                <a:latin typeface="Galano Classic"/>
              </a:rPr>
              <a:t>%)</a:t>
            </a:r>
          </a:p>
          <a:p>
            <a:endParaRPr lang="fr-FR" sz="1800" b="1" dirty="0">
              <a:solidFill>
                <a:srgbClr val="C00000"/>
              </a:solidFill>
              <a:latin typeface="Galano Classic"/>
            </a:endParaRPr>
          </a:p>
          <a:p>
            <a:pPr lvl="0" algn="l"/>
            <a:r>
              <a:rPr lang="fr-FR" sz="1800" b="1" u="sng" dirty="0" smtClean="0">
                <a:latin typeface="Galano Classic"/>
              </a:rPr>
              <a:t>Dépenses </a:t>
            </a:r>
            <a:r>
              <a:rPr lang="fr-FR" sz="1800" b="1" u="sng" dirty="0">
                <a:latin typeface="Galano Classic"/>
              </a:rPr>
              <a:t>admissibles </a:t>
            </a:r>
            <a:r>
              <a:rPr lang="fr-FR" sz="1800" b="1" dirty="0">
                <a:latin typeface="Galano Classic"/>
              </a:rPr>
              <a:t>: </a:t>
            </a:r>
            <a:endParaRPr lang="fr-FR" sz="1800" b="1" dirty="0" smtClean="0">
              <a:latin typeface="Galano Classic"/>
            </a:endParaRPr>
          </a:p>
          <a:p>
            <a:pPr lvl="0" algn="l"/>
            <a:endParaRPr lang="fr-FR" sz="800" b="1" dirty="0">
              <a:latin typeface="Galano Classic"/>
            </a:endParaRPr>
          </a:p>
          <a:p>
            <a:pPr marL="285750" lvl="0" indent="-285750" algn="l">
              <a:buClr>
                <a:srgbClr val="3ABFC2"/>
              </a:buClr>
              <a:buFont typeface="Wingdings" panose="05000000000000000000" pitchFamily="2" charset="2"/>
              <a:buChar char="v"/>
            </a:pPr>
            <a:r>
              <a:rPr lang="fr-BE" sz="1800" dirty="0">
                <a:latin typeface="Galano Classic"/>
              </a:rPr>
              <a:t>la participation au financement des publications éditées par les </a:t>
            </a:r>
            <a:r>
              <a:rPr lang="fr-BE" sz="1800" dirty="0" smtClean="0">
                <a:latin typeface="Galano Classic"/>
              </a:rPr>
              <a:t>Maisons </a:t>
            </a:r>
            <a:r>
              <a:rPr lang="fr-BE" sz="1800" dirty="0">
                <a:latin typeface="Galano Classic"/>
              </a:rPr>
              <a:t>du </a:t>
            </a:r>
            <a:r>
              <a:rPr lang="fr-BE" sz="1800" dirty="0" smtClean="0">
                <a:latin typeface="Galano Classic"/>
              </a:rPr>
              <a:t>Tourisme</a:t>
            </a:r>
            <a:r>
              <a:rPr lang="fr-BE" sz="1800" dirty="0">
                <a:latin typeface="Galano Classic"/>
              </a:rPr>
              <a:t>;</a:t>
            </a:r>
            <a:endParaRPr lang="fr-FR" sz="1800" dirty="0">
              <a:latin typeface="Galano Classic"/>
            </a:endParaRPr>
          </a:p>
          <a:p>
            <a:pPr marL="285750" lvl="0" indent="-285750" algn="l">
              <a:buClr>
                <a:srgbClr val="3ABFC2"/>
              </a:buClr>
              <a:buFont typeface="Wingdings" panose="05000000000000000000" pitchFamily="2" charset="2"/>
              <a:buChar char="v"/>
            </a:pPr>
            <a:r>
              <a:rPr lang="fr-BE" sz="1800" dirty="0">
                <a:latin typeface="Galano Classic"/>
              </a:rPr>
              <a:t>la cotisation annuelle et les contributions partenariales à Wallonie Belgique Tourisme;</a:t>
            </a:r>
            <a:endParaRPr lang="fr-FR" sz="1800" dirty="0">
              <a:latin typeface="Galano Classic"/>
            </a:endParaRPr>
          </a:p>
          <a:p>
            <a:pPr marL="285750" lvl="0" indent="-285750" algn="l">
              <a:buClr>
                <a:srgbClr val="3ABFC2"/>
              </a:buClr>
              <a:buFont typeface="Wingdings" panose="05000000000000000000" pitchFamily="2" charset="2"/>
              <a:buChar char="v"/>
            </a:pPr>
            <a:r>
              <a:rPr lang="fr-BE" sz="1800" dirty="0">
                <a:latin typeface="Galano Classic"/>
              </a:rPr>
              <a:t>les coûts de participation pour les foires et salons;</a:t>
            </a:r>
            <a:endParaRPr lang="fr-FR" sz="1800" dirty="0">
              <a:latin typeface="Galano Classic"/>
            </a:endParaRPr>
          </a:p>
          <a:p>
            <a:pPr marL="285750" lvl="0" indent="-285750" algn="l">
              <a:buClr>
                <a:srgbClr val="3ABFC2"/>
              </a:buClr>
              <a:buFont typeface="Wingdings" panose="05000000000000000000" pitchFamily="2" charset="2"/>
              <a:buChar char="v"/>
            </a:pPr>
            <a:r>
              <a:rPr lang="fr-BE" sz="1800" dirty="0">
                <a:latin typeface="Galano Classic"/>
              </a:rPr>
              <a:t>le financement d’actions menées en faveur et en collaboration avec les </a:t>
            </a:r>
            <a:r>
              <a:rPr lang="fr-BE" sz="1800" dirty="0" smtClean="0">
                <a:latin typeface="Galano Classic"/>
              </a:rPr>
              <a:t>Maisons </a:t>
            </a:r>
            <a:r>
              <a:rPr lang="fr-BE" sz="1800" dirty="0">
                <a:latin typeface="Galano Classic"/>
              </a:rPr>
              <a:t>du </a:t>
            </a:r>
            <a:r>
              <a:rPr lang="fr-BE" sz="1800" dirty="0" smtClean="0">
                <a:latin typeface="Galano Classic"/>
              </a:rPr>
              <a:t>Tourisme</a:t>
            </a:r>
            <a:r>
              <a:rPr lang="fr-BE" sz="1800" dirty="0">
                <a:latin typeface="Galano Classic"/>
              </a:rPr>
              <a:t>;</a:t>
            </a:r>
            <a:endParaRPr lang="fr-FR" sz="1800" dirty="0">
              <a:latin typeface="Galano Classic"/>
            </a:endParaRPr>
          </a:p>
          <a:p>
            <a:pPr marL="285750" lvl="0" indent="-285750" algn="l">
              <a:buClr>
                <a:srgbClr val="3ABFC2"/>
              </a:buClr>
              <a:buFont typeface="Wingdings" panose="05000000000000000000" pitchFamily="2" charset="2"/>
              <a:buChar char="v"/>
            </a:pPr>
            <a:r>
              <a:rPr lang="fr-BE" sz="1800" dirty="0">
                <a:latin typeface="Galano Classic"/>
              </a:rPr>
              <a:t>le financement consacré à leurs éditions propres </a:t>
            </a:r>
            <a:endParaRPr lang="fr-FR" sz="1800" dirty="0">
              <a:latin typeface="Galano Classic"/>
            </a:endParaRPr>
          </a:p>
          <a:p>
            <a:pPr>
              <a:buClr>
                <a:srgbClr val="3ABFC2"/>
              </a:buClr>
            </a:pPr>
            <a:endParaRPr lang="fr-BE" b="1" u="sng" dirty="0"/>
          </a:p>
        </p:txBody>
      </p:sp>
    </p:spTree>
    <p:extLst>
      <p:ext uri="{BB962C8B-B14F-4D97-AF65-F5344CB8AC3E}">
        <p14:creationId xmlns:p14="http://schemas.microsoft.com/office/powerpoint/2010/main" val="2472831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subTitle" idx="1"/>
          </p:nvPr>
        </p:nvSpPr>
        <p:spPr>
          <a:xfrm>
            <a:off x="119148" y="135629"/>
            <a:ext cx="11078095" cy="5242705"/>
          </a:xfrm>
        </p:spPr>
        <p:txBody>
          <a:bodyPr>
            <a:normAutofit/>
          </a:bodyPr>
          <a:lstStyle/>
          <a:p>
            <a:r>
              <a:rPr lang="fr-FR" sz="1600" b="1" u="sng" dirty="0">
                <a:solidFill>
                  <a:schemeClr val="bg1">
                    <a:lumMod val="50000"/>
                  </a:schemeClr>
                </a:solidFill>
                <a:latin typeface="Galano Classic"/>
              </a:rPr>
              <a:t>Subvention de fonctionnement et d’animation (Art65 D</a:t>
            </a:r>
            <a:r>
              <a:rPr lang="fr-FR" sz="1600" b="1" u="sng" dirty="0" smtClean="0">
                <a:solidFill>
                  <a:schemeClr val="bg1">
                    <a:lumMod val="50000"/>
                  </a:schemeClr>
                </a:solidFill>
                <a:latin typeface="Galano Classic"/>
              </a:rPr>
              <a:t>)</a:t>
            </a:r>
          </a:p>
          <a:p>
            <a:endParaRPr lang="fr-FR" sz="2000" b="1" u="sng" dirty="0">
              <a:solidFill>
                <a:schemeClr val="bg1">
                  <a:lumMod val="50000"/>
                </a:schemeClr>
              </a:solidFill>
              <a:latin typeface="Galano Classic"/>
            </a:endParaRPr>
          </a:p>
          <a:p>
            <a:pPr algn="l"/>
            <a:r>
              <a:rPr lang="fr-BE" sz="2000" b="1" dirty="0" smtClean="0">
                <a:solidFill>
                  <a:srgbClr val="3ABFC2"/>
                </a:solidFill>
                <a:latin typeface="Galano Classic"/>
              </a:rPr>
              <a:t>2. </a:t>
            </a:r>
            <a:r>
              <a:rPr lang="fr-BE" sz="2000" b="1" u="sng" dirty="0" smtClean="0">
                <a:solidFill>
                  <a:srgbClr val="3ABFC2"/>
                </a:solidFill>
                <a:latin typeface="Galano Classic"/>
              </a:rPr>
              <a:t>LES MAISONS DU TOURISME</a:t>
            </a:r>
          </a:p>
          <a:p>
            <a:pPr algn="l"/>
            <a:endParaRPr lang="fr-FR" sz="1800" b="1" u="sng" dirty="0" smtClean="0">
              <a:latin typeface="Galano Classic"/>
            </a:endParaRPr>
          </a:p>
          <a:p>
            <a:pPr algn="l"/>
            <a:r>
              <a:rPr lang="fr-FR" sz="1800" b="1" u="sng" dirty="0" smtClean="0">
                <a:latin typeface="Galano Classic"/>
              </a:rPr>
              <a:t>Dépenses </a:t>
            </a:r>
            <a:r>
              <a:rPr lang="fr-FR" sz="1800" b="1" u="sng" dirty="0">
                <a:latin typeface="Galano Classic"/>
              </a:rPr>
              <a:t>admissibles </a:t>
            </a:r>
            <a:r>
              <a:rPr lang="fr-FR" sz="1800" b="1" dirty="0">
                <a:latin typeface="Galano Classic"/>
              </a:rPr>
              <a:t>: </a:t>
            </a:r>
          </a:p>
          <a:p>
            <a:pPr lvl="0" algn="l"/>
            <a:endParaRPr lang="fr-BE" sz="800" i="1" dirty="0">
              <a:latin typeface="Galano Classic"/>
            </a:endParaRPr>
          </a:p>
          <a:p>
            <a:pPr marL="285750" lvl="0" indent="-285750" algn="l">
              <a:buClr>
                <a:srgbClr val="3ABFC2"/>
              </a:buClr>
              <a:buFont typeface="Wingdings" panose="05000000000000000000" pitchFamily="2" charset="2"/>
              <a:buChar char="v"/>
            </a:pPr>
            <a:r>
              <a:rPr lang="fr-BE" sz="1800" dirty="0" smtClean="0">
                <a:latin typeface="Galano Classic"/>
              </a:rPr>
              <a:t>les </a:t>
            </a:r>
            <a:r>
              <a:rPr lang="fr-BE" sz="1800" dirty="0">
                <a:latin typeface="Galano Classic"/>
              </a:rPr>
              <a:t>frais de personnel et de services et biens divers liés à l’accomplissement des missions tels que notamment le loyer, les charges et l’entretien des locaux, …</a:t>
            </a:r>
            <a:endParaRPr lang="fr-FR" sz="1800" dirty="0">
              <a:latin typeface="Galano Classic"/>
            </a:endParaRPr>
          </a:p>
          <a:p>
            <a:pPr marL="285750" lvl="0" indent="-285750" algn="l">
              <a:buClr>
                <a:srgbClr val="3ABFC2"/>
              </a:buClr>
              <a:buFont typeface="Wingdings" panose="05000000000000000000" pitchFamily="2" charset="2"/>
              <a:buChar char="v"/>
            </a:pPr>
            <a:r>
              <a:rPr lang="fr-BE" sz="1800" dirty="0">
                <a:latin typeface="Galano Classic"/>
              </a:rPr>
              <a:t>les coûts de participation à des foires et salons;</a:t>
            </a:r>
            <a:endParaRPr lang="fr-FR" sz="1800" dirty="0">
              <a:latin typeface="Galano Classic"/>
            </a:endParaRPr>
          </a:p>
          <a:p>
            <a:pPr marL="285750" lvl="0" indent="-285750" algn="l">
              <a:buClr>
                <a:srgbClr val="3ABFC2"/>
              </a:buClr>
              <a:buFont typeface="Wingdings" panose="05000000000000000000" pitchFamily="2" charset="2"/>
              <a:buChar char="v"/>
            </a:pPr>
            <a:r>
              <a:rPr lang="fr-BE" sz="1800" dirty="0">
                <a:latin typeface="Galano Classic"/>
              </a:rPr>
              <a:t>la cotisation annuelle et les contributions partenariales à Wallonie Belgique Tourisme;</a:t>
            </a:r>
            <a:endParaRPr lang="fr-FR" sz="1800" dirty="0">
              <a:latin typeface="Galano Classic"/>
            </a:endParaRPr>
          </a:p>
          <a:p>
            <a:pPr marL="285750" lvl="0" indent="-285750" algn="l">
              <a:buClr>
                <a:srgbClr val="3ABFC2"/>
              </a:buClr>
              <a:buFont typeface="Wingdings" panose="05000000000000000000" pitchFamily="2" charset="2"/>
              <a:buChar char="v"/>
            </a:pPr>
            <a:r>
              <a:rPr lang="fr-BE" sz="1800" dirty="0">
                <a:latin typeface="Galano Classic"/>
              </a:rPr>
              <a:t>les publications, en ce compris numériques, éditions, création et gestion de site Internet ou autres applications et toutes autres actions de marketing correspondant au contrat-programme de la maison du </a:t>
            </a:r>
            <a:r>
              <a:rPr lang="fr-BE" sz="1800" dirty="0" smtClean="0">
                <a:latin typeface="Galano Classic"/>
              </a:rPr>
              <a:t>tourisme</a:t>
            </a:r>
            <a:r>
              <a:rPr lang="fr-BE" sz="1800" dirty="0">
                <a:latin typeface="Galano Classic"/>
              </a:rPr>
              <a:t> </a:t>
            </a:r>
            <a:r>
              <a:rPr lang="fr-BE" sz="1800" dirty="0" smtClean="0">
                <a:latin typeface="Galano Classic"/>
              </a:rPr>
              <a:t>(arrêté </a:t>
            </a:r>
            <a:r>
              <a:rPr lang="fr-BE" sz="1800" dirty="0">
                <a:latin typeface="Galano Classic"/>
              </a:rPr>
              <a:t>du </a:t>
            </a:r>
            <a:r>
              <a:rPr lang="fr-FR" sz="1800" dirty="0">
                <a:latin typeface="Galano Classic"/>
              </a:rPr>
              <a:t>9 février </a:t>
            </a:r>
            <a:r>
              <a:rPr lang="fr-BE" sz="1800" dirty="0">
                <a:latin typeface="Galano Classic"/>
              </a:rPr>
              <a:t>2017, </a:t>
            </a:r>
            <a:r>
              <a:rPr lang="fr-BE" sz="1800" dirty="0" smtClean="0">
                <a:latin typeface="Galano Classic"/>
              </a:rPr>
              <a:t>art.15).</a:t>
            </a:r>
            <a:endParaRPr lang="fr-FR" sz="1800" dirty="0">
              <a:latin typeface="Galano Classic"/>
            </a:endParaRPr>
          </a:p>
          <a:p>
            <a:endParaRPr lang="fr-BE" sz="2000" b="1" u="sng" dirty="0">
              <a:solidFill>
                <a:srgbClr val="3ABFC2"/>
              </a:solidFill>
            </a:endParaRPr>
          </a:p>
          <a:p>
            <a:endParaRPr lang="fr-BE" sz="2000" b="1" u="sng" dirty="0">
              <a:solidFill>
                <a:schemeClr val="bg1">
                  <a:lumMod val="50000"/>
                </a:schemeClr>
              </a:solidFill>
              <a:latin typeface="Galano Classic"/>
            </a:endParaRPr>
          </a:p>
        </p:txBody>
      </p:sp>
    </p:spTree>
    <p:extLst>
      <p:ext uri="{BB962C8B-B14F-4D97-AF65-F5344CB8AC3E}">
        <p14:creationId xmlns:p14="http://schemas.microsoft.com/office/powerpoint/2010/main" val="1283377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09702" y="282851"/>
            <a:ext cx="5594465" cy="398794"/>
          </a:xfrm>
        </p:spPr>
        <p:txBody>
          <a:bodyPr>
            <a:noAutofit/>
          </a:bodyPr>
          <a:lstStyle/>
          <a:p>
            <a:r>
              <a:rPr lang="fr-FR" sz="2400" b="1" u="sng" dirty="0" smtClean="0">
                <a:solidFill>
                  <a:schemeClr val="bg1">
                    <a:lumMod val="50000"/>
                  </a:schemeClr>
                </a:solidFill>
                <a:latin typeface="Galano Classic"/>
              </a:rPr>
              <a:t/>
            </a:r>
            <a:br>
              <a:rPr lang="fr-FR" sz="2400" b="1" u="sng" dirty="0" smtClean="0">
                <a:solidFill>
                  <a:schemeClr val="bg1">
                    <a:lumMod val="50000"/>
                  </a:schemeClr>
                </a:solidFill>
                <a:latin typeface="Galano Classic"/>
              </a:rPr>
            </a:br>
            <a:r>
              <a:rPr lang="fr-FR" sz="2400" b="1" u="sng" dirty="0">
                <a:solidFill>
                  <a:schemeClr val="bg1">
                    <a:lumMod val="50000"/>
                  </a:schemeClr>
                </a:solidFill>
                <a:latin typeface="Galano Classic"/>
              </a:rPr>
              <a:t/>
            </a:r>
            <a:br>
              <a:rPr lang="fr-FR" sz="2400" b="1" u="sng" dirty="0">
                <a:solidFill>
                  <a:schemeClr val="bg1">
                    <a:lumMod val="50000"/>
                  </a:schemeClr>
                </a:solidFill>
                <a:latin typeface="Galano Classic"/>
              </a:rPr>
            </a:br>
            <a:r>
              <a:rPr lang="fr-FR" sz="2400" b="1" u="sng" dirty="0" smtClean="0">
                <a:solidFill>
                  <a:schemeClr val="bg1">
                    <a:lumMod val="50000"/>
                  </a:schemeClr>
                </a:solidFill>
                <a:latin typeface="Galano Classic"/>
              </a:rPr>
              <a:t/>
            </a:r>
            <a:br>
              <a:rPr lang="fr-FR" sz="2400" b="1" u="sng" dirty="0" smtClean="0">
                <a:solidFill>
                  <a:schemeClr val="bg1">
                    <a:lumMod val="50000"/>
                  </a:schemeClr>
                </a:solidFill>
                <a:latin typeface="Galano Classic"/>
              </a:rPr>
            </a:br>
            <a:r>
              <a:rPr lang="fr-FR" sz="2400" b="1" u="sng" dirty="0">
                <a:solidFill>
                  <a:schemeClr val="bg1">
                    <a:lumMod val="50000"/>
                  </a:schemeClr>
                </a:solidFill>
                <a:latin typeface="Galano Classic"/>
              </a:rPr>
              <a:t/>
            </a:r>
            <a:br>
              <a:rPr lang="fr-FR" sz="2400" b="1" u="sng" dirty="0">
                <a:solidFill>
                  <a:schemeClr val="bg1">
                    <a:lumMod val="50000"/>
                  </a:schemeClr>
                </a:solidFill>
                <a:latin typeface="Galano Classic"/>
              </a:rPr>
            </a:br>
            <a:r>
              <a:rPr lang="fr-FR" sz="2400" b="1" u="sng" dirty="0" smtClean="0">
                <a:solidFill>
                  <a:schemeClr val="bg1">
                    <a:lumMod val="50000"/>
                  </a:schemeClr>
                </a:solidFill>
                <a:latin typeface="Galano Classic"/>
              </a:rPr>
              <a:t/>
            </a:r>
            <a:br>
              <a:rPr lang="fr-FR" sz="2400" b="1" u="sng" dirty="0" smtClean="0">
                <a:solidFill>
                  <a:schemeClr val="bg1">
                    <a:lumMod val="50000"/>
                  </a:schemeClr>
                </a:solidFill>
                <a:latin typeface="Galano Classic"/>
              </a:rPr>
            </a:br>
            <a:r>
              <a:rPr lang="fr-FR" sz="2400" b="1" u="sng" dirty="0">
                <a:solidFill>
                  <a:schemeClr val="bg1">
                    <a:lumMod val="50000"/>
                  </a:schemeClr>
                </a:solidFill>
                <a:latin typeface="Galano Classic"/>
              </a:rPr>
              <a:t/>
            </a:r>
            <a:br>
              <a:rPr lang="fr-FR" sz="2400" b="1" u="sng" dirty="0">
                <a:solidFill>
                  <a:schemeClr val="bg1">
                    <a:lumMod val="50000"/>
                  </a:schemeClr>
                </a:solidFill>
                <a:latin typeface="Galano Classic"/>
              </a:rPr>
            </a:br>
            <a:r>
              <a:rPr lang="fr-FR" sz="2400" b="1" u="sng" dirty="0" smtClean="0">
                <a:solidFill>
                  <a:schemeClr val="bg1">
                    <a:lumMod val="50000"/>
                  </a:schemeClr>
                </a:solidFill>
                <a:latin typeface="Galano Classic"/>
              </a:rPr>
              <a:t/>
            </a:r>
            <a:br>
              <a:rPr lang="fr-FR" sz="2400" b="1" u="sng" dirty="0" smtClean="0">
                <a:solidFill>
                  <a:schemeClr val="bg1">
                    <a:lumMod val="50000"/>
                  </a:schemeClr>
                </a:solidFill>
                <a:latin typeface="Galano Classic"/>
              </a:rPr>
            </a:br>
            <a:r>
              <a:rPr lang="fr-FR" sz="1400" b="1" u="sng" dirty="0" smtClean="0">
                <a:solidFill>
                  <a:schemeClr val="bg1">
                    <a:lumMod val="50000"/>
                  </a:schemeClr>
                </a:solidFill>
                <a:latin typeface="Galano Classic"/>
              </a:rPr>
              <a:t>Subvention </a:t>
            </a:r>
            <a:r>
              <a:rPr lang="fr-FR" sz="1400" b="1" u="sng" dirty="0">
                <a:solidFill>
                  <a:schemeClr val="bg1">
                    <a:lumMod val="50000"/>
                  </a:schemeClr>
                </a:solidFill>
                <a:latin typeface="Galano Classic"/>
              </a:rPr>
              <a:t>de fonctionnement et d’animation (Art65 D)</a:t>
            </a:r>
            <a:br>
              <a:rPr lang="fr-FR" sz="1400" b="1" u="sng" dirty="0">
                <a:solidFill>
                  <a:schemeClr val="bg1">
                    <a:lumMod val="50000"/>
                  </a:schemeClr>
                </a:solidFill>
                <a:latin typeface="Galano Classic"/>
              </a:rPr>
            </a:br>
            <a:endParaRPr lang="fr-BE" sz="2000" dirty="0"/>
          </a:p>
        </p:txBody>
      </p:sp>
      <p:sp>
        <p:nvSpPr>
          <p:cNvPr id="3" name="Sous-titre 2"/>
          <p:cNvSpPr>
            <a:spLocks noGrp="1"/>
          </p:cNvSpPr>
          <p:nvPr>
            <p:ph type="subTitle" idx="1"/>
          </p:nvPr>
        </p:nvSpPr>
        <p:spPr>
          <a:xfrm>
            <a:off x="858981" y="842284"/>
            <a:ext cx="10396452" cy="4693991"/>
          </a:xfrm>
        </p:spPr>
        <p:txBody>
          <a:bodyPr>
            <a:normAutofit lnSpcReduction="10000"/>
          </a:bodyPr>
          <a:lstStyle/>
          <a:p>
            <a:pPr algn="l"/>
            <a:r>
              <a:rPr lang="fr-BE" sz="2000" b="1" u="sng" dirty="0" smtClean="0">
                <a:solidFill>
                  <a:srgbClr val="3ABFC2"/>
                </a:solidFill>
                <a:latin typeface="Galano Classic"/>
              </a:rPr>
              <a:t>LES </a:t>
            </a:r>
            <a:r>
              <a:rPr lang="fr-BE" sz="2000" b="1" u="sng" dirty="0">
                <a:solidFill>
                  <a:srgbClr val="3ABFC2"/>
                </a:solidFill>
                <a:latin typeface="Galano Classic"/>
              </a:rPr>
              <a:t>MAISONS DU </a:t>
            </a:r>
            <a:r>
              <a:rPr lang="fr-BE" sz="2000" b="1" u="sng" dirty="0" smtClean="0">
                <a:solidFill>
                  <a:srgbClr val="3ABFC2"/>
                </a:solidFill>
                <a:latin typeface="Galano Classic"/>
              </a:rPr>
              <a:t>TOURISME </a:t>
            </a:r>
            <a:r>
              <a:rPr lang="fr-BE" sz="2000" b="1" dirty="0" smtClean="0">
                <a:solidFill>
                  <a:srgbClr val="3ABFC2"/>
                </a:solidFill>
                <a:latin typeface="Galano Classic"/>
              </a:rPr>
              <a:t>… dans la nouvelle configuration </a:t>
            </a:r>
          </a:p>
          <a:p>
            <a:endParaRPr lang="fr-BE" sz="2000" b="1" dirty="0">
              <a:solidFill>
                <a:srgbClr val="3ABFC2"/>
              </a:solidFill>
            </a:endParaRPr>
          </a:p>
          <a:p>
            <a:pPr marL="342900" indent="-342900" algn="l">
              <a:lnSpc>
                <a:spcPct val="110000"/>
              </a:lnSpc>
              <a:spcBef>
                <a:spcPts val="0"/>
              </a:spcBef>
              <a:buClr>
                <a:srgbClr val="3ABFC2"/>
              </a:buClr>
              <a:buFont typeface="Wingdings" panose="05000000000000000000" pitchFamily="2" charset="2"/>
              <a:buChar char="v"/>
            </a:pPr>
            <a:r>
              <a:rPr lang="fr-FR" sz="1600" dirty="0">
                <a:latin typeface="Galano Classic"/>
              </a:rPr>
              <a:t>Le montant de la subvention correspond à la somme de quotes-parts attribuées à toutes les communes faisant partie du ressort territorial de la </a:t>
            </a:r>
            <a:r>
              <a:rPr lang="fr-FR" sz="1600" dirty="0" smtClean="0">
                <a:latin typeface="Galano Classic"/>
              </a:rPr>
              <a:t>Maison </a:t>
            </a:r>
            <a:r>
              <a:rPr lang="fr-FR" sz="1600" dirty="0">
                <a:latin typeface="Galano Classic"/>
              </a:rPr>
              <a:t>du </a:t>
            </a:r>
            <a:r>
              <a:rPr lang="fr-FR" sz="1600" dirty="0" smtClean="0">
                <a:latin typeface="Galano Classic"/>
              </a:rPr>
              <a:t>Tourisme.</a:t>
            </a:r>
          </a:p>
          <a:p>
            <a:pPr algn="l">
              <a:lnSpc>
                <a:spcPct val="110000"/>
              </a:lnSpc>
              <a:spcBef>
                <a:spcPts val="0"/>
              </a:spcBef>
              <a:buClr>
                <a:srgbClr val="3ABFC2"/>
              </a:buClr>
            </a:pPr>
            <a:endParaRPr lang="fr-FR" sz="1600" dirty="0">
              <a:latin typeface="Galano Classic"/>
            </a:endParaRPr>
          </a:p>
          <a:p>
            <a:pPr marL="342900" indent="-342900" algn="l">
              <a:lnSpc>
                <a:spcPct val="110000"/>
              </a:lnSpc>
              <a:spcBef>
                <a:spcPts val="0"/>
              </a:spcBef>
              <a:buClr>
                <a:srgbClr val="3ABFC2"/>
              </a:buClr>
              <a:buFont typeface="Wingdings" panose="05000000000000000000" pitchFamily="2" charset="2"/>
              <a:buChar char="v"/>
            </a:pPr>
            <a:r>
              <a:rPr lang="fr-FR" sz="1600" dirty="0">
                <a:latin typeface="Galano Classic"/>
              </a:rPr>
              <a:t>La quote-part attribuée à une commune est déterminée en répartissant la subvention de fonctionnement de la </a:t>
            </a:r>
            <a:r>
              <a:rPr lang="fr-FR" sz="1600" dirty="0" smtClean="0">
                <a:latin typeface="Galano Classic"/>
              </a:rPr>
              <a:t>Maison </a:t>
            </a:r>
            <a:r>
              <a:rPr lang="fr-FR" sz="1600" dirty="0">
                <a:latin typeface="Galano Classic"/>
              </a:rPr>
              <a:t>du </a:t>
            </a:r>
            <a:r>
              <a:rPr lang="fr-FR" sz="1600" dirty="0" smtClean="0">
                <a:latin typeface="Galano Classic"/>
              </a:rPr>
              <a:t>Tourisme </a:t>
            </a:r>
            <a:r>
              <a:rPr lang="fr-FR" sz="1600" dirty="0">
                <a:latin typeface="Galano Classic"/>
              </a:rPr>
              <a:t>dont elle était membre au 30 novembre de l’année N-1 (soit Nov. 2015) selon le calcul suivant : </a:t>
            </a:r>
            <a:endParaRPr lang="fr-FR" sz="1600" dirty="0" smtClean="0">
              <a:latin typeface="Galano Classic"/>
            </a:endParaRPr>
          </a:p>
          <a:p>
            <a:pPr algn="l">
              <a:lnSpc>
                <a:spcPct val="110000"/>
              </a:lnSpc>
              <a:spcBef>
                <a:spcPts val="0"/>
              </a:spcBef>
              <a:buClr>
                <a:srgbClr val="3ABFC2"/>
              </a:buClr>
            </a:pPr>
            <a:endParaRPr lang="fr-FR" sz="1600" dirty="0">
              <a:latin typeface="Galano Classic"/>
            </a:endParaRPr>
          </a:p>
          <a:p>
            <a:pPr algn="l">
              <a:lnSpc>
                <a:spcPct val="110000"/>
              </a:lnSpc>
              <a:spcBef>
                <a:spcPts val="0"/>
              </a:spcBef>
            </a:pPr>
            <a:r>
              <a:rPr lang="fr-FR" sz="1600" dirty="0" smtClean="0">
                <a:latin typeface="Galano Classic"/>
              </a:rPr>
              <a:t>               a</a:t>
            </a:r>
            <a:r>
              <a:rPr lang="fr-FR" sz="1600" dirty="0">
                <a:latin typeface="Galano Classic"/>
              </a:rPr>
              <a:t>) </a:t>
            </a:r>
            <a:r>
              <a:rPr lang="fr-FR" sz="1600" b="1" dirty="0">
                <a:solidFill>
                  <a:srgbClr val="ED1A3B"/>
                </a:solidFill>
                <a:latin typeface="Galano Classic"/>
              </a:rPr>
              <a:t>60%</a:t>
            </a:r>
            <a:r>
              <a:rPr lang="fr-FR" sz="1600" b="1" dirty="0">
                <a:latin typeface="Galano Classic"/>
              </a:rPr>
              <a:t> </a:t>
            </a:r>
            <a:r>
              <a:rPr lang="fr-FR" sz="1600" dirty="0">
                <a:latin typeface="Galano Classic"/>
              </a:rPr>
              <a:t>répartis en parts égales pour chaque commune; </a:t>
            </a:r>
          </a:p>
          <a:p>
            <a:pPr algn="l">
              <a:lnSpc>
                <a:spcPct val="110000"/>
              </a:lnSpc>
              <a:spcBef>
                <a:spcPts val="0"/>
              </a:spcBef>
            </a:pPr>
            <a:r>
              <a:rPr lang="fr-FR" sz="1600" dirty="0" smtClean="0">
                <a:latin typeface="Galano Classic"/>
              </a:rPr>
              <a:t>               b</a:t>
            </a:r>
            <a:r>
              <a:rPr lang="fr-FR" sz="1600" dirty="0">
                <a:latin typeface="Galano Classic"/>
              </a:rPr>
              <a:t>) </a:t>
            </a:r>
            <a:r>
              <a:rPr lang="fr-FR" sz="1600" b="1" dirty="0">
                <a:solidFill>
                  <a:srgbClr val="ED1A3B"/>
                </a:solidFill>
                <a:latin typeface="Galano Classic"/>
              </a:rPr>
              <a:t>20%</a:t>
            </a:r>
            <a:r>
              <a:rPr lang="fr-FR" sz="1600" b="1" dirty="0">
                <a:latin typeface="Galano Classic"/>
              </a:rPr>
              <a:t> </a:t>
            </a:r>
            <a:r>
              <a:rPr lang="fr-FR" sz="1600" dirty="0">
                <a:latin typeface="Galano Classic"/>
              </a:rPr>
              <a:t>répartis proportionnellement au nombre de personnes inscrites par commune </a:t>
            </a:r>
            <a:endParaRPr lang="fr-FR" sz="1600" dirty="0" smtClean="0">
              <a:latin typeface="Galano Classic"/>
            </a:endParaRPr>
          </a:p>
          <a:p>
            <a:pPr algn="l">
              <a:lnSpc>
                <a:spcPct val="110000"/>
              </a:lnSpc>
              <a:spcBef>
                <a:spcPts val="0"/>
              </a:spcBef>
            </a:pPr>
            <a:r>
              <a:rPr lang="fr-FR" sz="1600" dirty="0">
                <a:latin typeface="Galano Classic"/>
              </a:rPr>
              <a:t> </a:t>
            </a:r>
            <a:r>
              <a:rPr lang="fr-FR" sz="1600" dirty="0" smtClean="0">
                <a:latin typeface="Galano Classic"/>
              </a:rPr>
              <a:t>                           au </a:t>
            </a:r>
            <a:r>
              <a:rPr lang="fr-FR" sz="1600" dirty="0">
                <a:latin typeface="Galano Classic"/>
              </a:rPr>
              <a:t>registre de </a:t>
            </a:r>
            <a:r>
              <a:rPr lang="fr-FR" sz="1600" dirty="0" smtClean="0">
                <a:latin typeface="Galano Classic"/>
              </a:rPr>
              <a:t>la population </a:t>
            </a:r>
            <a:r>
              <a:rPr lang="fr-FR" sz="1600" dirty="0">
                <a:latin typeface="Galano Classic"/>
              </a:rPr>
              <a:t>au 1er janvier de l’année N;</a:t>
            </a:r>
          </a:p>
          <a:p>
            <a:pPr algn="l">
              <a:lnSpc>
                <a:spcPct val="110000"/>
              </a:lnSpc>
              <a:spcBef>
                <a:spcPts val="0"/>
              </a:spcBef>
            </a:pPr>
            <a:r>
              <a:rPr lang="fr-FR" sz="1600" dirty="0" smtClean="0">
                <a:latin typeface="Galano Classic"/>
              </a:rPr>
              <a:t>               c</a:t>
            </a:r>
            <a:r>
              <a:rPr lang="fr-FR" sz="1600" dirty="0">
                <a:latin typeface="Galano Classic"/>
              </a:rPr>
              <a:t>) </a:t>
            </a:r>
            <a:r>
              <a:rPr lang="fr-FR" sz="1600" b="1" dirty="0">
                <a:solidFill>
                  <a:srgbClr val="ED1A3B"/>
                </a:solidFill>
                <a:latin typeface="Galano Classic"/>
              </a:rPr>
              <a:t>20%</a:t>
            </a:r>
            <a:r>
              <a:rPr lang="fr-FR" sz="1600" dirty="0">
                <a:latin typeface="Galano Classic"/>
              </a:rPr>
              <a:t> répartis proportionnellement au nombre de lits disponibles par com­mune au </a:t>
            </a:r>
            <a:endParaRPr lang="fr-FR" sz="1600" dirty="0" smtClean="0">
              <a:latin typeface="Galano Classic"/>
            </a:endParaRPr>
          </a:p>
          <a:p>
            <a:pPr algn="l">
              <a:lnSpc>
                <a:spcPct val="110000"/>
              </a:lnSpc>
              <a:spcBef>
                <a:spcPts val="0"/>
              </a:spcBef>
            </a:pPr>
            <a:r>
              <a:rPr lang="fr-FR" sz="1600" dirty="0">
                <a:latin typeface="Galano Classic"/>
              </a:rPr>
              <a:t> </a:t>
            </a:r>
            <a:r>
              <a:rPr lang="fr-FR" sz="1600" dirty="0" smtClean="0">
                <a:latin typeface="Galano Classic"/>
              </a:rPr>
              <a:t>                          sein </a:t>
            </a:r>
            <a:r>
              <a:rPr lang="fr-FR" sz="1600" dirty="0">
                <a:latin typeface="Galano Classic"/>
              </a:rPr>
              <a:t>d’hébergements touristiques reconnus par ou en vertu du présent </a:t>
            </a:r>
            <a:r>
              <a:rPr lang="fr-FR" sz="1600" dirty="0" smtClean="0">
                <a:latin typeface="Galano Classic"/>
              </a:rPr>
              <a:t>Code</a:t>
            </a:r>
          </a:p>
          <a:p>
            <a:pPr algn="l">
              <a:lnSpc>
                <a:spcPct val="110000"/>
              </a:lnSpc>
              <a:spcBef>
                <a:spcPts val="0"/>
              </a:spcBef>
            </a:pPr>
            <a:r>
              <a:rPr lang="fr-FR" sz="1600" dirty="0">
                <a:latin typeface="Galano Classic"/>
              </a:rPr>
              <a:t> </a:t>
            </a:r>
            <a:r>
              <a:rPr lang="fr-FR" sz="1600" dirty="0" smtClean="0">
                <a:latin typeface="Galano Classic"/>
              </a:rPr>
              <a:t>                          au </a:t>
            </a:r>
            <a:r>
              <a:rPr lang="fr-FR" sz="1600" dirty="0">
                <a:latin typeface="Galano Classic"/>
              </a:rPr>
              <a:t>1er janvier de l’année N. </a:t>
            </a:r>
          </a:p>
          <a:p>
            <a:pPr algn="l">
              <a:lnSpc>
                <a:spcPct val="110000"/>
              </a:lnSpc>
              <a:spcBef>
                <a:spcPts val="0"/>
              </a:spcBef>
            </a:pPr>
            <a:endParaRPr lang="fr-FR" sz="1600" dirty="0">
              <a:latin typeface="Galano Classic"/>
            </a:endParaRPr>
          </a:p>
          <a:p>
            <a:pPr marL="342900" indent="-342900" algn="l">
              <a:lnSpc>
                <a:spcPct val="110000"/>
              </a:lnSpc>
              <a:spcBef>
                <a:spcPts val="0"/>
              </a:spcBef>
              <a:buClr>
                <a:srgbClr val="3ABFC2"/>
              </a:buClr>
              <a:buFont typeface="Wingdings" panose="05000000000000000000" pitchFamily="2" charset="2"/>
              <a:buChar char="v"/>
            </a:pPr>
            <a:r>
              <a:rPr lang="fr-FR" sz="1600" b="1" dirty="0" smtClean="0">
                <a:solidFill>
                  <a:srgbClr val="ED1A3B"/>
                </a:solidFill>
                <a:latin typeface="Galano Classic"/>
              </a:rPr>
              <a:t>Le montant est figé (sauf </a:t>
            </a:r>
            <a:r>
              <a:rPr lang="fr-FR" sz="1600" b="1" dirty="0">
                <a:solidFill>
                  <a:srgbClr val="ED1A3B"/>
                </a:solidFill>
                <a:latin typeface="Galano Classic"/>
              </a:rPr>
              <a:t>décision d’indexation décidée par le </a:t>
            </a:r>
            <a:r>
              <a:rPr lang="fr-FR" sz="1600" b="1" dirty="0" smtClean="0">
                <a:solidFill>
                  <a:srgbClr val="ED1A3B"/>
                </a:solidFill>
                <a:latin typeface="Galano Classic"/>
              </a:rPr>
              <a:t>Gouvernement)</a:t>
            </a:r>
            <a:endParaRPr lang="fr-FR" sz="1600" b="1" dirty="0">
              <a:solidFill>
                <a:srgbClr val="ED1A3B"/>
              </a:solidFill>
              <a:latin typeface="Galano Classic"/>
            </a:endParaRPr>
          </a:p>
          <a:p>
            <a:pPr algn="l"/>
            <a:endParaRPr lang="fr-FR" sz="1900" b="1" dirty="0">
              <a:latin typeface="Galano Classic"/>
            </a:endParaRPr>
          </a:p>
          <a:p>
            <a:endParaRPr lang="fr-BE" dirty="0"/>
          </a:p>
        </p:txBody>
      </p:sp>
    </p:spTree>
    <p:extLst>
      <p:ext uri="{BB962C8B-B14F-4D97-AF65-F5344CB8AC3E}">
        <p14:creationId xmlns:p14="http://schemas.microsoft.com/office/powerpoint/2010/main" val="651768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83920" y="291091"/>
            <a:ext cx="10113818" cy="390554"/>
          </a:xfrm>
        </p:spPr>
        <p:txBody>
          <a:bodyPr>
            <a:noAutofit/>
          </a:bodyPr>
          <a:lstStyle/>
          <a:p>
            <a:r>
              <a:rPr lang="fr-FR" sz="1400" b="1" u="sng" dirty="0">
                <a:solidFill>
                  <a:schemeClr val="bg1">
                    <a:lumMod val="50000"/>
                  </a:schemeClr>
                </a:solidFill>
                <a:latin typeface="Galano Classic"/>
              </a:rPr>
              <a:t>Subvention de fonctionnement et d’animation (Art65 D)</a:t>
            </a:r>
            <a:br>
              <a:rPr lang="fr-FR" sz="1400" b="1" u="sng" dirty="0">
                <a:solidFill>
                  <a:schemeClr val="bg1">
                    <a:lumMod val="50000"/>
                  </a:schemeClr>
                </a:solidFill>
                <a:latin typeface="Galano Classic"/>
              </a:rPr>
            </a:br>
            <a:endParaRPr lang="fr-BE" sz="1400" dirty="0">
              <a:latin typeface="Galano Classic"/>
            </a:endParaRPr>
          </a:p>
        </p:txBody>
      </p:sp>
      <p:sp>
        <p:nvSpPr>
          <p:cNvPr id="3" name="Sous-titre 2"/>
          <p:cNvSpPr>
            <a:spLocks noGrp="1"/>
          </p:cNvSpPr>
          <p:nvPr>
            <p:ph type="subTitle" idx="1"/>
          </p:nvPr>
        </p:nvSpPr>
        <p:spPr>
          <a:xfrm>
            <a:off x="1016922" y="1138844"/>
            <a:ext cx="10196947" cy="4322618"/>
          </a:xfrm>
        </p:spPr>
        <p:txBody>
          <a:bodyPr/>
          <a:lstStyle/>
          <a:p>
            <a:pPr marL="342900" indent="-342900" algn="l">
              <a:buFont typeface="Wingdings" panose="05000000000000000000" pitchFamily="2" charset="2"/>
              <a:buChar char="Ø"/>
            </a:pPr>
            <a:r>
              <a:rPr lang="fr-BE" sz="2000" b="1" u="sng" dirty="0" smtClean="0">
                <a:solidFill>
                  <a:srgbClr val="3ABFC2"/>
                </a:solidFill>
                <a:latin typeface="Galano Classic"/>
              </a:rPr>
              <a:t>LES </a:t>
            </a:r>
            <a:r>
              <a:rPr lang="fr-BE" sz="2000" b="1" u="sng" dirty="0">
                <a:solidFill>
                  <a:srgbClr val="3ABFC2"/>
                </a:solidFill>
                <a:latin typeface="Galano Classic"/>
              </a:rPr>
              <a:t>MAISONS DU TOURISME </a:t>
            </a:r>
            <a:r>
              <a:rPr lang="fr-BE" sz="2000" b="1" dirty="0">
                <a:solidFill>
                  <a:srgbClr val="3ABFC2"/>
                </a:solidFill>
                <a:latin typeface="Galano Classic"/>
              </a:rPr>
              <a:t>… </a:t>
            </a:r>
            <a:r>
              <a:rPr lang="fr-BE" sz="2000" b="1" dirty="0" smtClean="0">
                <a:solidFill>
                  <a:srgbClr val="3ABFC2"/>
                </a:solidFill>
                <a:latin typeface="Galano Classic"/>
              </a:rPr>
              <a:t>modifications</a:t>
            </a:r>
          </a:p>
          <a:p>
            <a:pPr algn="l"/>
            <a:endParaRPr lang="fr-BE" sz="2000" b="1" u="sng" dirty="0">
              <a:solidFill>
                <a:srgbClr val="ED1A3B"/>
              </a:solidFill>
              <a:latin typeface="Galano Classic"/>
            </a:endParaRPr>
          </a:p>
          <a:p>
            <a:pPr algn="l"/>
            <a:endParaRPr lang="fr-BE" b="1" u="sng" dirty="0">
              <a:solidFill>
                <a:srgbClr val="ED1A3B"/>
              </a:solidFill>
              <a:latin typeface="Galano Classic"/>
            </a:endParaRPr>
          </a:p>
          <a:p>
            <a:endParaRPr lang="fr-BE" dirty="0"/>
          </a:p>
        </p:txBody>
      </p:sp>
      <p:graphicFrame>
        <p:nvGraphicFramePr>
          <p:cNvPr id="4" name="Tableau 3"/>
          <p:cNvGraphicFramePr>
            <a:graphicFrameLocks noGrp="1"/>
          </p:cNvGraphicFramePr>
          <p:nvPr>
            <p:extLst>
              <p:ext uri="{D42A27DB-BD31-4B8C-83A1-F6EECF244321}">
                <p14:modId xmlns:p14="http://schemas.microsoft.com/office/powerpoint/2010/main" val="664059278"/>
              </p:ext>
            </p:extLst>
          </p:nvPr>
        </p:nvGraphicFramePr>
        <p:xfrm>
          <a:off x="1876829" y="2200102"/>
          <a:ext cx="8946342" cy="3194858"/>
        </p:xfrm>
        <a:graphic>
          <a:graphicData uri="http://schemas.openxmlformats.org/drawingml/2006/table">
            <a:tbl>
              <a:tblPr firstRow="1" bandRow="1">
                <a:tableStyleId>{5C22544A-7EE6-4342-B048-85BDC9FD1C3A}</a:tableStyleId>
              </a:tblPr>
              <a:tblGrid>
                <a:gridCol w="4473171">
                  <a:extLst>
                    <a:ext uri="{9D8B030D-6E8A-4147-A177-3AD203B41FA5}">
                      <a16:colId xmlns:a16="http://schemas.microsoft.com/office/drawing/2014/main" val="773690528"/>
                    </a:ext>
                  </a:extLst>
                </a:gridCol>
                <a:gridCol w="4473171">
                  <a:extLst>
                    <a:ext uri="{9D8B030D-6E8A-4147-A177-3AD203B41FA5}">
                      <a16:colId xmlns:a16="http://schemas.microsoft.com/office/drawing/2014/main" val="780825406"/>
                    </a:ext>
                  </a:extLst>
                </a:gridCol>
              </a:tblGrid>
              <a:tr h="403561">
                <a:tc>
                  <a:txBody>
                    <a:bodyPr/>
                    <a:lstStyle/>
                    <a:p>
                      <a:pPr algn="ctr"/>
                      <a:r>
                        <a:rPr lang="fr-BE" dirty="0" smtClean="0">
                          <a:latin typeface="Glasso"/>
                        </a:rPr>
                        <a:t>AVANT </a:t>
                      </a:r>
                      <a:endParaRPr lang="fr-BE" dirty="0">
                        <a:latin typeface="Glasso"/>
                      </a:endParaRPr>
                    </a:p>
                  </a:txBody>
                  <a:tcPr>
                    <a:solidFill>
                      <a:srgbClr val="ED1A32"/>
                    </a:solidFill>
                  </a:tcPr>
                </a:tc>
                <a:tc>
                  <a:txBody>
                    <a:bodyPr/>
                    <a:lstStyle/>
                    <a:p>
                      <a:pPr algn="ctr"/>
                      <a:r>
                        <a:rPr lang="fr-BE" sz="1400" baseline="0" dirty="0" smtClean="0">
                          <a:latin typeface="Glasso"/>
                        </a:rPr>
                        <a:t>Depuis le 1</a:t>
                      </a:r>
                      <a:r>
                        <a:rPr lang="fr-BE" sz="1400" baseline="30000" dirty="0" smtClean="0">
                          <a:latin typeface="Glasso"/>
                        </a:rPr>
                        <a:t>er</a:t>
                      </a:r>
                      <a:r>
                        <a:rPr lang="fr-BE" sz="1400" baseline="0" dirty="0" smtClean="0">
                          <a:latin typeface="Glasso"/>
                        </a:rPr>
                        <a:t> janvier 2017</a:t>
                      </a:r>
                      <a:endParaRPr lang="fr-BE" sz="1400" dirty="0">
                        <a:latin typeface="Glasso"/>
                      </a:endParaRPr>
                    </a:p>
                  </a:txBody>
                  <a:tcPr>
                    <a:solidFill>
                      <a:srgbClr val="ED1A32"/>
                    </a:solidFill>
                  </a:tcPr>
                </a:tc>
                <a:extLst>
                  <a:ext uri="{0D108BD9-81ED-4DB2-BD59-A6C34878D82A}">
                    <a16:rowId xmlns:a16="http://schemas.microsoft.com/office/drawing/2014/main" val="2692487142"/>
                  </a:ext>
                </a:extLst>
              </a:tr>
              <a:tr h="571711">
                <a:tc>
                  <a:txBody>
                    <a:bodyPr/>
                    <a:lstStyle/>
                    <a:p>
                      <a:r>
                        <a:rPr lang="fr-BE" sz="1400" dirty="0" smtClean="0">
                          <a:latin typeface="Glasso"/>
                        </a:rPr>
                        <a:t>Montant de base:</a:t>
                      </a:r>
                      <a:r>
                        <a:rPr lang="fr-BE" sz="1400" baseline="0" dirty="0" smtClean="0">
                          <a:latin typeface="Glasso"/>
                        </a:rPr>
                        <a:t> 50.000 €</a:t>
                      </a:r>
                      <a:endParaRPr lang="fr-BE" sz="1400" dirty="0">
                        <a:latin typeface="Glasso"/>
                      </a:endParaRPr>
                    </a:p>
                  </a:txBody>
                  <a:tcPr>
                    <a:solidFill>
                      <a:srgbClr val="3ABFC2"/>
                    </a:solidFill>
                  </a:tcPr>
                </a:tc>
                <a:tc>
                  <a:txBody>
                    <a:bodyPr/>
                    <a:lstStyle/>
                    <a:p>
                      <a:r>
                        <a:rPr lang="fr-BE" sz="1400" dirty="0" smtClean="0">
                          <a:latin typeface="Glasso"/>
                        </a:rPr>
                        <a:t>Somme des quotes-parts</a:t>
                      </a:r>
                      <a:r>
                        <a:rPr lang="fr-BE" sz="1400" baseline="0" dirty="0" smtClean="0">
                          <a:latin typeface="Glasso"/>
                        </a:rPr>
                        <a:t> attribuées à toutes les communes du ressort</a:t>
                      </a:r>
                      <a:endParaRPr lang="fr-BE" sz="1400" dirty="0">
                        <a:latin typeface="Glasso"/>
                      </a:endParaRPr>
                    </a:p>
                  </a:txBody>
                  <a:tcPr>
                    <a:solidFill>
                      <a:srgbClr val="3ABFC2"/>
                    </a:solidFill>
                  </a:tcPr>
                </a:tc>
                <a:extLst>
                  <a:ext uri="{0D108BD9-81ED-4DB2-BD59-A6C34878D82A}">
                    <a16:rowId xmlns:a16="http://schemas.microsoft.com/office/drawing/2014/main" val="1122835300"/>
                  </a:ext>
                </a:extLst>
              </a:tr>
              <a:tr h="2219586">
                <a:tc>
                  <a:txBody>
                    <a:bodyPr/>
                    <a:lstStyle/>
                    <a:p>
                      <a:r>
                        <a:rPr lang="fr-BE" sz="1400" dirty="0" smtClean="0">
                          <a:latin typeface="Glasso"/>
                        </a:rPr>
                        <a:t>Ajout</a:t>
                      </a:r>
                      <a:r>
                        <a:rPr lang="fr-BE" sz="1400" baseline="0" dirty="0" smtClean="0">
                          <a:latin typeface="Glasso"/>
                        </a:rPr>
                        <a:t> de tranches fixes de 3.750 € par heure d’ouverture journalière supplémentaire (max. 15.000 €)</a:t>
                      </a:r>
                    </a:p>
                    <a:p>
                      <a:endParaRPr lang="fr-BE" sz="300" baseline="0" dirty="0" smtClean="0">
                        <a:latin typeface="Glasso"/>
                      </a:endParaRPr>
                    </a:p>
                    <a:p>
                      <a:r>
                        <a:rPr lang="fr-BE" sz="1400" dirty="0" smtClean="0">
                          <a:latin typeface="Glasso"/>
                        </a:rPr>
                        <a:t>        soit le montant max. de 68.806 € à </a:t>
                      </a:r>
                    </a:p>
                    <a:p>
                      <a:r>
                        <a:rPr lang="fr-BE" sz="1400" dirty="0" smtClean="0">
                          <a:latin typeface="Glasso"/>
                        </a:rPr>
                        <a:t>        l’index actuel</a:t>
                      </a:r>
                      <a:r>
                        <a:rPr lang="fr-BE" sz="1400" baseline="0" dirty="0" smtClean="0">
                          <a:latin typeface="Glasso"/>
                        </a:rPr>
                        <a:t> </a:t>
                      </a:r>
                      <a:endParaRPr lang="fr-BE" sz="1400" dirty="0" smtClean="0">
                        <a:latin typeface="Glasso"/>
                      </a:endParaRPr>
                    </a:p>
                  </a:txBody>
                  <a:tcPr>
                    <a:solidFill>
                      <a:srgbClr val="DBF3F4"/>
                    </a:solidFill>
                  </a:tcPr>
                </a:tc>
                <a:tc>
                  <a:txBody>
                    <a:bodyPr/>
                    <a:lstStyle/>
                    <a:p>
                      <a:r>
                        <a:rPr lang="fr-BE" sz="1400" dirty="0" smtClean="0">
                          <a:latin typeface="Glasso"/>
                        </a:rPr>
                        <a:t>Calcul pour déterminer la quote-part:</a:t>
                      </a:r>
                    </a:p>
                    <a:p>
                      <a:pPr marL="0" indent="0">
                        <a:buFontTx/>
                        <a:buNone/>
                      </a:pPr>
                      <a:r>
                        <a:rPr lang="fr-BE" sz="1400" dirty="0" smtClean="0">
                          <a:solidFill>
                            <a:schemeClr val="tx1"/>
                          </a:solidFill>
                          <a:latin typeface="Glasso"/>
                        </a:rPr>
                        <a:t>-    60% répartis</a:t>
                      </a:r>
                      <a:r>
                        <a:rPr lang="fr-BE" sz="1400" baseline="0" dirty="0" smtClean="0">
                          <a:solidFill>
                            <a:schemeClr val="tx1"/>
                          </a:solidFill>
                          <a:latin typeface="Glasso"/>
                        </a:rPr>
                        <a:t> en tranches égales pour</a:t>
                      </a:r>
                    </a:p>
                    <a:p>
                      <a:pPr marL="0" indent="0">
                        <a:buFontTx/>
                        <a:buNone/>
                      </a:pPr>
                      <a:r>
                        <a:rPr lang="fr-BE" sz="1400" baseline="0" dirty="0" smtClean="0">
                          <a:solidFill>
                            <a:schemeClr val="tx1"/>
                          </a:solidFill>
                          <a:latin typeface="Glasso"/>
                        </a:rPr>
                        <a:t>              chaque commune</a:t>
                      </a:r>
                    </a:p>
                    <a:p>
                      <a:pPr marL="285750" indent="-285750">
                        <a:buFontTx/>
                        <a:buChar char="-"/>
                      </a:pPr>
                      <a:r>
                        <a:rPr lang="fr-BE" sz="1400" baseline="0" dirty="0" smtClean="0">
                          <a:solidFill>
                            <a:schemeClr val="tx1"/>
                          </a:solidFill>
                          <a:latin typeface="Glasso"/>
                        </a:rPr>
                        <a:t>20% répartis proportionnellement au </a:t>
                      </a:r>
                    </a:p>
                    <a:p>
                      <a:pPr marL="0" indent="0">
                        <a:buFontTx/>
                        <a:buNone/>
                      </a:pPr>
                      <a:r>
                        <a:rPr lang="fr-BE" sz="1400" baseline="0" dirty="0" smtClean="0">
                          <a:solidFill>
                            <a:schemeClr val="tx1"/>
                          </a:solidFill>
                          <a:latin typeface="Glasso"/>
                        </a:rPr>
                        <a:t>              nombre de pers. inscrites par commune   </a:t>
                      </a:r>
                    </a:p>
                    <a:p>
                      <a:pPr marL="285750" indent="-285750">
                        <a:buFontTx/>
                        <a:buChar char="-"/>
                      </a:pPr>
                      <a:r>
                        <a:rPr lang="fr-BE" sz="1400" baseline="0" dirty="0" smtClean="0">
                          <a:solidFill>
                            <a:schemeClr val="tx1"/>
                          </a:solidFill>
                          <a:latin typeface="Glasso"/>
                        </a:rPr>
                        <a:t>20% </a:t>
                      </a:r>
                      <a:r>
                        <a:rPr lang="fr-BE" sz="1400" baseline="0" dirty="0" smtClean="0">
                          <a:latin typeface="Glasso"/>
                        </a:rPr>
                        <a:t>répartis proportionnellement au nombre de         </a:t>
                      </a:r>
                    </a:p>
                    <a:p>
                      <a:pPr marL="0" indent="0">
                        <a:buFontTx/>
                        <a:buNone/>
                      </a:pPr>
                      <a:r>
                        <a:rPr lang="fr-BE" sz="1400" baseline="0" dirty="0" smtClean="0">
                          <a:latin typeface="Glasso"/>
                        </a:rPr>
                        <a:t>              lits disponibles par commune au sein</a:t>
                      </a:r>
                    </a:p>
                    <a:p>
                      <a:pPr marL="0" indent="0">
                        <a:buFontTx/>
                        <a:buNone/>
                      </a:pPr>
                      <a:r>
                        <a:rPr lang="fr-BE" sz="1400" baseline="0" dirty="0" smtClean="0">
                          <a:latin typeface="Glasso"/>
                        </a:rPr>
                        <a:t>              d’hébergements touristiques reconnus                        </a:t>
                      </a:r>
                    </a:p>
                    <a:p>
                      <a:pPr marL="0" indent="0">
                        <a:buFontTx/>
                        <a:buNone/>
                      </a:pPr>
                      <a:r>
                        <a:rPr lang="fr-BE" sz="1400" baseline="0" dirty="0" smtClean="0">
                          <a:latin typeface="Glasso"/>
                        </a:rPr>
                        <a:t> </a:t>
                      </a:r>
                      <a:endParaRPr lang="fr-BE" sz="1400" dirty="0">
                        <a:latin typeface="Glasso"/>
                      </a:endParaRPr>
                    </a:p>
                  </a:txBody>
                  <a:tcPr>
                    <a:solidFill>
                      <a:srgbClr val="DBF3F4"/>
                    </a:solidFill>
                  </a:tcPr>
                </a:tc>
                <a:extLst>
                  <a:ext uri="{0D108BD9-81ED-4DB2-BD59-A6C34878D82A}">
                    <a16:rowId xmlns:a16="http://schemas.microsoft.com/office/drawing/2014/main" val="708555665"/>
                  </a:ext>
                </a:extLst>
              </a:tr>
            </a:tbl>
          </a:graphicData>
        </a:graphic>
      </p:graphicFrame>
      <p:sp>
        <p:nvSpPr>
          <p:cNvPr id="5" name="Flèche droite à entaille 4"/>
          <p:cNvSpPr/>
          <p:nvPr/>
        </p:nvSpPr>
        <p:spPr>
          <a:xfrm>
            <a:off x="2042852" y="3898668"/>
            <a:ext cx="236913" cy="14131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131772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972590" y="1108219"/>
            <a:ext cx="10349346" cy="5234392"/>
          </a:xfrm>
        </p:spPr>
        <p:txBody>
          <a:bodyPr>
            <a:normAutofit fontScale="70000" lnSpcReduction="20000"/>
          </a:bodyPr>
          <a:lstStyle/>
          <a:p>
            <a:pPr marL="457200" indent="-457200" algn="l">
              <a:buFont typeface="Wingdings" panose="05000000000000000000" pitchFamily="2" charset="2"/>
              <a:buChar char="Ø"/>
            </a:pPr>
            <a:r>
              <a:rPr lang="fr-BE" sz="3200" b="1" u="sng" dirty="0" smtClean="0">
                <a:solidFill>
                  <a:srgbClr val="3ABFC2"/>
                </a:solidFill>
                <a:latin typeface="Galano Classic"/>
              </a:rPr>
              <a:t>LES MAISONS DU TOURISME </a:t>
            </a:r>
            <a:r>
              <a:rPr lang="fr-BE" sz="3200" b="1" dirty="0" smtClean="0">
                <a:solidFill>
                  <a:srgbClr val="3ABFC2"/>
                </a:solidFill>
                <a:latin typeface="Galano Classic"/>
              </a:rPr>
              <a:t>…. </a:t>
            </a:r>
            <a:r>
              <a:rPr lang="fr-BE" sz="2600" b="1" dirty="0" smtClean="0">
                <a:solidFill>
                  <a:srgbClr val="3ABFC2"/>
                </a:solidFill>
                <a:latin typeface="Galano Classic"/>
              </a:rPr>
              <a:t>procédure pour les demandes de subventions</a:t>
            </a:r>
          </a:p>
          <a:p>
            <a:pPr algn="l"/>
            <a:endParaRPr lang="fr-BE" sz="2600" b="1" dirty="0">
              <a:latin typeface="Galano Classic"/>
            </a:endParaRPr>
          </a:p>
          <a:p>
            <a:pPr marL="285750" indent="-285750" algn="l">
              <a:buClr>
                <a:srgbClr val="3ABFC2"/>
              </a:buClr>
              <a:buFont typeface="Wingdings" panose="05000000000000000000" pitchFamily="2" charset="2"/>
              <a:buChar char="v"/>
            </a:pPr>
            <a:r>
              <a:rPr lang="fr-FR" sz="2600" dirty="0" smtClean="0">
                <a:latin typeface="Galano Classic"/>
              </a:rPr>
              <a:t>Toute </a:t>
            </a:r>
            <a:r>
              <a:rPr lang="fr-FR" sz="2600" dirty="0">
                <a:latin typeface="Galano Classic"/>
              </a:rPr>
              <a:t>demande de subvention est </a:t>
            </a:r>
            <a:r>
              <a:rPr lang="fr-FR" sz="2600" dirty="0" smtClean="0">
                <a:latin typeface="Galano Classic"/>
              </a:rPr>
              <a:t>adressée au Commissariat </a:t>
            </a:r>
            <a:r>
              <a:rPr lang="fr-FR" sz="2600" dirty="0">
                <a:latin typeface="Galano Classic"/>
              </a:rPr>
              <a:t>général au </a:t>
            </a:r>
            <a:r>
              <a:rPr lang="fr-FR" sz="2600" dirty="0" smtClean="0">
                <a:latin typeface="Galano Classic"/>
              </a:rPr>
              <a:t>Tourisme par envoi certifi</a:t>
            </a:r>
            <a:r>
              <a:rPr lang="fr-FR" sz="2600" dirty="0">
                <a:latin typeface="Galano Classic"/>
              </a:rPr>
              <a:t>é</a:t>
            </a:r>
            <a:r>
              <a:rPr lang="fr-FR" sz="2600" dirty="0" smtClean="0">
                <a:latin typeface="Galano Classic"/>
              </a:rPr>
              <a:t>, au </a:t>
            </a:r>
            <a:r>
              <a:rPr lang="fr-FR" sz="2600" dirty="0">
                <a:latin typeface="Galano Classic"/>
              </a:rPr>
              <a:t>moyen du formulaire </a:t>
            </a:r>
            <a:r>
              <a:rPr lang="fr-FR" sz="2600" dirty="0" smtClean="0">
                <a:latin typeface="Galano Classic"/>
              </a:rPr>
              <a:t>ad hoc.</a:t>
            </a:r>
          </a:p>
          <a:p>
            <a:pPr algn="l">
              <a:buClr>
                <a:srgbClr val="3ABFC2"/>
              </a:buClr>
            </a:pPr>
            <a:endParaRPr lang="fr-FR" sz="2600" dirty="0">
              <a:latin typeface="Galano Classic"/>
            </a:endParaRPr>
          </a:p>
          <a:p>
            <a:pPr marL="285750" indent="-285750" algn="l">
              <a:buClr>
                <a:srgbClr val="3ABFC2"/>
              </a:buClr>
              <a:buFont typeface="Wingdings" panose="05000000000000000000" pitchFamily="2" charset="2"/>
              <a:buChar char="v"/>
            </a:pPr>
            <a:r>
              <a:rPr lang="fr-FR" sz="2600" dirty="0">
                <a:latin typeface="Galano Classic"/>
              </a:rPr>
              <a:t>Les formulaires sont disponibles en téléchargement sur le site </a:t>
            </a:r>
            <a:r>
              <a:rPr lang="fr-FR" sz="2600" dirty="0" smtClean="0">
                <a:latin typeface="Galano Classic"/>
                <a:hlinkClick r:id="rId2"/>
              </a:rPr>
              <a:t>www.tourismewallonie.be</a:t>
            </a:r>
            <a:endParaRPr lang="fr-FR" sz="2600" dirty="0" smtClean="0">
              <a:latin typeface="Galano Classic"/>
            </a:endParaRPr>
          </a:p>
          <a:p>
            <a:pPr algn="l">
              <a:buClr>
                <a:srgbClr val="3ABFC2"/>
              </a:buClr>
            </a:pPr>
            <a:endParaRPr lang="fr-FR" sz="2600" dirty="0">
              <a:latin typeface="Galano Classic"/>
            </a:endParaRPr>
          </a:p>
          <a:p>
            <a:pPr marL="285750" indent="-285750" algn="l">
              <a:buClr>
                <a:srgbClr val="3ABFC2"/>
              </a:buClr>
              <a:buFont typeface="Wingdings" panose="05000000000000000000" pitchFamily="2" charset="2"/>
              <a:buChar char="v"/>
            </a:pPr>
            <a:r>
              <a:rPr lang="fr-FR" sz="2600" dirty="0">
                <a:latin typeface="Galano Classic"/>
              </a:rPr>
              <a:t>Elle est accompagnée des documents suivants</a:t>
            </a:r>
            <a:r>
              <a:rPr lang="fr-FR" sz="2600" dirty="0" smtClean="0">
                <a:latin typeface="Galano Classic"/>
              </a:rPr>
              <a:t>:</a:t>
            </a:r>
          </a:p>
          <a:p>
            <a:pPr algn="l">
              <a:buClr>
                <a:srgbClr val="3ABFC2"/>
              </a:buClr>
            </a:pPr>
            <a:endParaRPr lang="fr-FR" sz="2600" dirty="0">
              <a:latin typeface="Galano Classic"/>
            </a:endParaRPr>
          </a:p>
          <a:p>
            <a:pPr algn="l"/>
            <a:r>
              <a:rPr lang="fr-FR" sz="2600" dirty="0" smtClean="0">
                <a:latin typeface="Galano Classic"/>
              </a:rPr>
              <a:t>                1-  le </a:t>
            </a:r>
            <a:r>
              <a:rPr lang="fr-FR" sz="2600" dirty="0">
                <a:latin typeface="Galano Classic"/>
              </a:rPr>
              <a:t>budget de </a:t>
            </a:r>
            <a:r>
              <a:rPr lang="fr-FR" sz="2600" dirty="0" smtClean="0">
                <a:latin typeface="Galano Classic"/>
              </a:rPr>
              <a:t>l’Organisme </a:t>
            </a:r>
            <a:r>
              <a:rPr lang="fr-FR" sz="2600" dirty="0">
                <a:latin typeface="Galano Classic"/>
              </a:rPr>
              <a:t>relatif à l’année pour laquelle la subvention est </a:t>
            </a:r>
            <a:r>
              <a:rPr lang="fr-FR" sz="2600" dirty="0" smtClean="0">
                <a:latin typeface="Galano Classic"/>
              </a:rPr>
              <a:t>sollicitée</a:t>
            </a:r>
            <a:endParaRPr lang="fr-FR" sz="2600" dirty="0">
              <a:latin typeface="Galano Classic"/>
            </a:endParaRPr>
          </a:p>
          <a:p>
            <a:pPr algn="l"/>
            <a:r>
              <a:rPr lang="fr-FR" sz="2600" dirty="0">
                <a:latin typeface="Galano Classic"/>
              </a:rPr>
              <a:t/>
            </a:r>
            <a:br>
              <a:rPr lang="fr-FR" sz="2600" dirty="0">
                <a:latin typeface="Galano Classic"/>
              </a:rPr>
            </a:br>
            <a:r>
              <a:rPr lang="fr-FR" sz="2600" dirty="0">
                <a:latin typeface="Galano Classic"/>
              </a:rPr>
              <a:t>	2- </a:t>
            </a:r>
            <a:r>
              <a:rPr lang="fr-FR" sz="2600" dirty="0" smtClean="0">
                <a:latin typeface="Galano Classic"/>
              </a:rPr>
              <a:t>  le </a:t>
            </a:r>
            <a:r>
              <a:rPr lang="fr-FR" sz="2600" dirty="0">
                <a:latin typeface="Galano Classic"/>
              </a:rPr>
              <a:t>descriptif des dépenses pour lesquelles </a:t>
            </a:r>
            <a:r>
              <a:rPr lang="fr-FR" sz="2600" dirty="0" smtClean="0">
                <a:latin typeface="Galano Classic"/>
              </a:rPr>
              <a:t>la subvention est sollicitée</a:t>
            </a:r>
            <a:endParaRPr lang="fr-FR" sz="2600" dirty="0">
              <a:latin typeface="Galano Classic"/>
            </a:endParaRPr>
          </a:p>
          <a:p>
            <a:pPr algn="l"/>
            <a:r>
              <a:rPr lang="fr-FR" sz="2600" dirty="0">
                <a:latin typeface="Galano Classic"/>
              </a:rPr>
              <a:t/>
            </a:r>
            <a:br>
              <a:rPr lang="fr-FR" sz="2600" dirty="0">
                <a:latin typeface="Galano Classic"/>
              </a:rPr>
            </a:br>
            <a:r>
              <a:rPr lang="fr-FR" sz="2600" dirty="0">
                <a:latin typeface="Galano Classic"/>
              </a:rPr>
              <a:t>	</a:t>
            </a:r>
            <a:r>
              <a:rPr lang="fr-FR" sz="2600" dirty="0" smtClean="0">
                <a:latin typeface="Galano Classic"/>
              </a:rPr>
              <a:t>3-   la </a:t>
            </a:r>
            <a:r>
              <a:rPr lang="fr-FR" sz="2600" dirty="0">
                <a:latin typeface="Galano Classic"/>
              </a:rPr>
              <a:t>liste actualisée des </a:t>
            </a:r>
            <a:r>
              <a:rPr lang="fr-FR" sz="2600" dirty="0" smtClean="0">
                <a:latin typeface="Galano Classic"/>
              </a:rPr>
              <a:t>Administrateurs </a:t>
            </a:r>
            <a:r>
              <a:rPr lang="fr-FR" sz="2600" dirty="0">
                <a:latin typeface="Galano Classic"/>
              </a:rPr>
              <a:t>de </a:t>
            </a:r>
            <a:r>
              <a:rPr lang="fr-FR" sz="2600" dirty="0" smtClean="0">
                <a:latin typeface="Galano Classic"/>
              </a:rPr>
              <a:t>l’Organisme</a:t>
            </a:r>
            <a:endParaRPr lang="fr-FR" sz="2600" dirty="0">
              <a:latin typeface="Galano Classic"/>
            </a:endParaRPr>
          </a:p>
          <a:p>
            <a:pPr algn="l">
              <a:lnSpc>
                <a:spcPct val="120000"/>
              </a:lnSpc>
              <a:spcBef>
                <a:spcPts val="0"/>
              </a:spcBef>
            </a:pPr>
            <a:endParaRPr lang="fr-FR" sz="2600" dirty="0">
              <a:latin typeface="Galano Classic"/>
            </a:endParaRPr>
          </a:p>
          <a:p>
            <a:pPr algn="l"/>
            <a:r>
              <a:rPr lang="fr-FR" sz="2600" dirty="0">
                <a:latin typeface="Galano Classic"/>
              </a:rPr>
              <a:t>	4- </a:t>
            </a:r>
            <a:r>
              <a:rPr lang="fr-FR" sz="2600" dirty="0" smtClean="0">
                <a:latin typeface="Galano Classic"/>
              </a:rPr>
              <a:t>  les </a:t>
            </a:r>
            <a:r>
              <a:rPr lang="fr-FR" sz="2600" dirty="0">
                <a:latin typeface="Galano Classic"/>
              </a:rPr>
              <a:t>derniers comptes approuvés par </a:t>
            </a:r>
            <a:r>
              <a:rPr lang="fr-FR" sz="2600" dirty="0" smtClean="0">
                <a:latin typeface="Galano Classic"/>
              </a:rPr>
              <a:t>l’Assemblée </a:t>
            </a:r>
            <a:r>
              <a:rPr lang="fr-FR" sz="2600" dirty="0">
                <a:latin typeface="Galano Classic"/>
              </a:rPr>
              <a:t>générale</a:t>
            </a:r>
          </a:p>
          <a:p>
            <a:pPr algn="l"/>
            <a:endParaRPr lang="fr-BE" sz="1800" b="1" dirty="0">
              <a:latin typeface="Galano Classic"/>
            </a:endParaRPr>
          </a:p>
        </p:txBody>
      </p:sp>
      <p:sp>
        <p:nvSpPr>
          <p:cNvPr id="4" name="Titre 1"/>
          <p:cNvSpPr>
            <a:spLocks noGrp="1"/>
          </p:cNvSpPr>
          <p:nvPr>
            <p:ph type="ctrTitle"/>
          </p:nvPr>
        </p:nvSpPr>
        <p:spPr>
          <a:xfrm>
            <a:off x="883920" y="291090"/>
            <a:ext cx="10113818" cy="407179"/>
          </a:xfrm>
        </p:spPr>
        <p:txBody>
          <a:bodyPr>
            <a:noAutofit/>
          </a:bodyPr>
          <a:lstStyle/>
          <a:p>
            <a:r>
              <a:rPr lang="fr-FR" sz="1400" b="1" u="sng" dirty="0">
                <a:solidFill>
                  <a:schemeClr val="bg1">
                    <a:lumMod val="50000"/>
                  </a:schemeClr>
                </a:solidFill>
                <a:latin typeface="Galano Classic"/>
              </a:rPr>
              <a:t>Subvention de fonctionnement et d’animation (Art65 D)</a:t>
            </a:r>
            <a:br>
              <a:rPr lang="fr-FR" sz="1400" b="1" u="sng" dirty="0">
                <a:solidFill>
                  <a:schemeClr val="bg1">
                    <a:lumMod val="50000"/>
                  </a:schemeClr>
                </a:solidFill>
                <a:latin typeface="Galano Classic"/>
              </a:rPr>
            </a:br>
            <a:endParaRPr lang="fr-BE" sz="1400" dirty="0">
              <a:latin typeface="Galano Classic"/>
            </a:endParaRPr>
          </a:p>
        </p:txBody>
      </p:sp>
    </p:spTree>
    <p:extLst>
      <p:ext uri="{BB962C8B-B14F-4D97-AF65-F5344CB8AC3E}">
        <p14:creationId xmlns:p14="http://schemas.microsoft.com/office/powerpoint/2010/main" val="2367016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subTitle" idx="1"/>
          </p:nvPr>
        </p:nvSpPr>
        <p:spPr>
          <a:xfrm>
            <a:off x="676101" y="218757"/>
            <a:ext cx="10645834" cy="5118013"/>
          </a:xfrm>
        </p:spPr>
        <p:txBody>
          <a:bodyPr>
            <a:normAutofit fontScale="97500"/>
          </a:bodyPr>
          <a:lstStyle/>
          <a:p>
            <a:r>
              <a:rPr lang="fr-FR" sz="1400" b="1" u="sng" dirty="0">
                <a:solidFill>
                  <a:schemeClr val="bg1">
                    <a:lumMod val="50000"/>
                  </a:schemeClr>
                </a:solidFill>
                <a:latin typeface="Galano Classic"/>
              </a:rPr>
              <a:t>Subvention de fonctionnement et d’animation (Art65 D)</a:t>
            </a:r>
            <a:br>
              <a:rPr lang="fr-FR" sz="1400" b="1" u="sng" dirty="0">
                <a:solidFill>
                  <a:schemeClr val="bg1">
                    <a:lumMod val="50000"/>
                  </a:schemeClr>
                </a:solidFill>
                <a:latin typeface="Galano Classic"/>
              </a:rPr>
            </a:br>
            <a:endParaRPr lang="fr-FR" sz="1400" b="1" u="sng" dirty="0" smtClean="0">
              <a:solidFill>
                <a:schemeClr val="bg1">
                  <a:lumMod val="50000"/>
                </a:schemeClr>
              </a:solidFill>
              <a:latin typeface="Galano Classic"/>
            </a:endParaRPr>
          </a:p>
          <a:p>
            <a:endParaRPr lang="fr-BE" sz="2400" dirty="0" smtClean="0">
              <a:latin typeface="Galano Classic"/>
            </a:endParaRPr>
          </a:p>
          <a:p>
            <a:endParaRPr lang="fr-BE" dirty="0">
              <a:latin typeface="Galano Classic"/>
            </a:endParaRPr>
          </a:p>
          <a:p>
            <a:endParaRPr lang="fr-BE" sz="2400" dirty="0">
              <a:latin typeface="Galano Classic"/>
            </a:endParaRPr>
          </a:p>
        </p:txBody>
      </p:sp>
      <p:sp>
        <p:nvSpPr>
          <p:cNvPr id="5" name="Rectangle 4"/>
          <p:cNvSpPr/>
          <p:nvPr/>
        </p:nvSpPr>
        <p:spPr>
          <a:xfrm>
            <a:off x="883919" y="1188411"/>
            <a:ext cx="10263447" cy="4524315"/>
          </a:xfrm>
          <a:prstGeom prst="rect">
            <a:avLst/>
          </a:prstGeom>
        </p:spPr>
        <p:txBody>
          <a:bodyPr wrap="square">
            <a:spAutoFit/>
          </a:bodyPr>
          <a:lstStyle/>
          <a:p>
            <a:pPr marL="342900" indent="-342900">
              <a:buFont typeface="Wingdings" panose="05000000000000000000" pitchFamily="2" charset="2"/>
              <a:buChar char="Ø"/>
            </a:pPr>
            <a:r>
              <a:rPr lang="fr-BE" sz="2000" b="1" u="sng" dirty="0">
                <a:solidFill>
                  <a:srgbClr val="3ABFC2"/>
                </a:solidFill>
                <a:latin typeface="Galano Classic"/>
              </a:rPr>
              <a:t>LES MAISONS DU TOURISME </a:t>
            </a:r>
            <a:r>
              <a:rPr lang="fr-BE" sz="2000" b="1" dirty="0">
                <a:solidFill>
                  <a:srgbClr val="3ABFC2"/>
                </a:solidFill>
                <a:latin typeface="Galano Classic"/>
              </a:rPr>
              <a:t>…. l</a:t>
            </a:r>
            <a:r>
              <a:rPr lang="fr-BE" sz="2000" b="1" dirty="0" smtClean="0">
                <a:solidFill>
                  <a:srgbClr val="3ABFC2"/>
                </a:solidFill>
                <a:latin typeface="Galano Classic"/>
              </a:rPr>
              <a:t>iquidations des subventions</a:t>
            </a:r>
          </a:p>
          <a:p>
            <a:endParaRPr lang="fr-BE" sz="2400" b="1" dirty="0" smtClean="0">
              <a:solidFill>
                <a:srgbClr val="3ABFC2"/>
              </a:solidFill>
              <a:latin typeface="Galano Classic"/>
            </a:endParaRPr>
          </a:p>
          <a:p>
            <a:endParaRPr lang="fr-BE" sz="2400" b="1" dirty="0">
              <a:solidFill>
                <a:srgbClr val="3ABFC2"/>
              </a:solidFill>
              <a:latin typeface="Galano Classic"/>
            </a:endParaRPr>
          </a:p>
          <a:p>
            <a:pPr marL="285750" indent="-285750">
              <a:buClr>
                <a:srgbClr val="3ABFC2"/>
              </a:buClr>
              <a:buFont typeface="Wingdings" panose="05000000000000000000" pitchFamily="2" charset="2"/>
              <a:buChar char="v"/>
            </a:pPr>
            <a:r>
              <a:rPr lang="fr-BE" dirty="0">
                <a:latin typeface="Galano Classic"/>
              </a:rPr>
              <a:t>Les subventions </a:t>
            </a:r>
            <a:r>
              <a:rPr lang="fr-BE" dirty="0" smtClean="0">
                <a:latin typeface="Galano Classic"/>
              </a:rPr>
              <a:t>peuvent </a:t>
            </a:r>
            <a:r>
              <a:rPr lang="fr-BE" dirty="0">
                <a:latin typeface="Galano Classic"/>
              </a:rPr>
              <a:t>être liquidées dès réception, par le Commissariat général au tourisme, </a:t>
            </a:r>
            <a:r>
              <a:rPr lang="fr-BE" b="1" dirty="0">
                <a:solidFill>
                  <a:srgbClr val="ED1A3B"/>
                </a:solidFill>
                <a:latin typeface="Galano Classic"/>
              </a:rPr>
              <a:t>sur base d’une déclaration de créance</a:t>
            </a:r>
            <a:r>
              <a:rPr lang="fr-BE" dirty="0">
                <a:latin typeface="Galano Classic"/>
              </a:rPr>
              <a:t>, du rapport des activités de l’organisme touristique demandeur durant l’exercice précédant celui de la demande</a:t>
            </a:r>
            <a:r>
              <a:rPr lang="fr-BE" dirty="0" smtClean="0">
                <a:latin typeface="Galano Classic"/>
              </a:rPr>
              <a:t>.</a:t>
            </a:r>
          </a:p>
          <a:p>
            <a:pPr>
              <a:buClr>
                <a:srgbClr val="3ABFC2"/>
              </a:buClr>
            </a:pPr>
            <a:endParaRPr lang="fr-FR" dirty="0">
              <a:latin typeface="Galano Classic"/>
            </a:endParaRPr>
          </a:p>
          <a:p>
            <a:pPr marL="285750" indent="-285750">
              <a:buClr>
                <a:srgbClr val="3ABFC2"/>
              </a:buClr>
              <a:buFont typeface="Wingdings" panose="05000000000000000000" pitchFamily="2" charset="2"/>
              <a:buChar char="v"/>
            </a:pPr>
            <a:r>
              <a:rPr lang="fr-BE" dirty="0">
                <a:latin typeface="Galano Classic"/>
              </a:rPr>
              <a:t>L’ensemble des pièces justifiant les dépenses </a:t>
            </a:r>
            <a:r>
              <a:rPr lang="fr-BE" dirty="0" smtClean="0">
                <a:latin typeface="Galano Classic"/>
              </a:rPr>
              <a:t>doivent </a:t>
            </a:r>
            <a:r>
              <a:rPr lang="fr-BE" dirty="0">
                <a:latin typeface="Galano Classic"/>
              </a:rPr>
              <a:t>être produites au plus tard le </a:t>
            </a:r>
            <a:r>
              <a:rPr lang="fr-BE" b="1" dirty="0">
                <a:solidFill>
                  <a:srgbClr val="ED1A3B"/>
                </a:solidFill>
                <a:latin typeface="Galano Classic"/>
              </a:rPr>
              <a:t>31 mars de l’année suivant la liquidation des subventions</a:t>
            </a:r>
            <a:r>
              <a:rPr lang="fr-BE" b="1" dirty="0" smtClean="0">
                <a:solidFill>
                  <a:srgbClr val="C00000"/>
                </a:solidFill>
                <a:latin typeface="Galano Classic"/>
              </a:rPr>
              <a:t>.</a:t>
            </a:r>
          </a:p>
          <a:p>
            <a:pPr>
              <a:buClr>
                <a:srgbClr val="3ABFC2"/>
              </a:buClr>
            </a:pPr>
            <a:endParaRPr lang="fr-FR" b="1" dirty="0">
              <a:solidFill>
                <a:srgbClr val="C00000"/>
              </a:solidFill>
              <a:latin typeface="Galano Classic"/>
            </a:endParaRPr>
          </a:p>
          <a:p>
            <a:pPr marL="285750" indent="-285750">
              <a:buClr>
                <a:srgbClr val="3ABFC2"/>
              </a:buClr>
              <a:buFont typeface="Wingdings" panose="05000000000000000000" pitchFamily="2" charset="2"/>
              <a:buChar char="v"/>
            </a:pPr>
            <a:r>
              <a:rPr lang="fr-BE" dirty="0">
                <a:latin typeface="Galano Classic"/>
              </a:rPr>
              <a:t>En cas de non-respect du délai prévu et sauf prolongation accordée par le Gouvernement sur la base d’une demande dûment justifiée introduite par le bénéficiaire avant l’expiration du délai initial, les sommes indûment versées doivent être remboursées</a:t>
            </a:r>
            <a:r>
              <a:rPr lang="fr-BE" dirty="0" smtClean="0">
                <a:latin typeface="Galano Classic"/>
              </a:rPr>
              <a:t>.</a:t>
            </a:r>
          </a:p>
          <a:p>
            <a:pPr>
              <a:buClr>
                <a:srgbClr val="3ABFC2"/>
              </a:buClr>
            </a:pPr>
            <a:endParaRPr lang="fr-BE" dirty="0">
              <a:latin typeface="Galano Classic"/>
            </a:endParaRPr>
          </a:p>
          <a:p>
            <a:pPr marL="285750" indent="-285750">
              <a:buClr>
                <a:srgbClr val="3ABFC2"/>
              </a:buClr>
              <a:buFont typeface="Wingdings" panose="05000000000000000000" pitchFamily="2" charset="2"/>
              <a:buChar char="v"/>
            </a:pPr>
            <a:r>
              <a:rPr lang="fr-BE" dirty="0">
                <a:latin typeface="Galano Classic"/>
              </a:rPr>
              <a:t>Montant déterminé en fonction des critères préalables mais prise en compte à </a:t>
            </a:r>
            <a:r>
              <a:rPr lang="fr-BE" b="1" dirty="0">
                <a:solidFill>
                  <a:srgbClr val="ED1A3B"/>
                </a:solidFill>
                <a:latin typeface="Galano Classic"/>
              </a:rPr>
              <a:t>100</a:t>
            </a:r>
            <a:r>
              <a:rPr lang="fr-BE" b="1" dirty="0" smtClean="0">
                <a:solidFill>
                  <a:srgbClr val="ED1A3B"/>
                </a:solidFill>
                <a:latin typeface="Galano Classic"/>
              </a:rPr>
              <a:t>%</a:t>
            </a:r>
            <a:endParaRPr lang="fr-FR" b="1" dirty="0">
              <a:solidFill>
                <a:srgbClr val="ED1A3B"/>
              </a:solidFill>
              <a:latin typeface="Galano Classic"/>
            </a:endParaRPr>
          </a:p>
        </p:txBody>
      </p:sp>
    </p:spTree>
    <p:extLst>
      <p:ext uri="{BB962C8B-B14F-4D97-AF65-F5344CB8AC3E}">
        <p14:creationId xmlns:p14="http://schemas.microsoft.com/office/powerpoint/2010/main" val="737500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838951"/>
            <a:ext cx="9900458" cy="1089602"/>
          </a:xfrm>
        </p:spPr>
        <p:txBody>
          <a:bodyPr/>
          <a:lstStyle/>
          <a:p>
            <a:r>
              <a:rPr lang="fr-BE" dirty="0"/>
              <a:t>3</a:t>
            </a:r>
            <a:r>
              <a:rPr lang="fr-BE" dirty="0" smtClean="0"/>
              <a:t>. SUBVENTIONS </a:t>
            </a:r>
            <a:br>
              <a:rPr lang="fr-BE" dirty="0" smtClean="0"/>
            </a:br>
            <a:r>
              <a:rPr lang="fr-BE" dirty="0"/>
              <a:t> </a:t>
            </a:r>
            <a:r>
              <a:rPr lang="fr-BE" dirty="0" smtClean="0"/>
              <a:t>   DE PROMOTION </a:t>
            </a:r>
            <a:endParaRPr lang="fr-BE" dirty="0"/>
          </a:p>
        </p:txBody>
      </p:sp>
    </p:spTree>
    <p:extLst>
      <p:ext uri="{BB962C8B-B14F-4D97-AF65-F5344CB8AC3E}">
        <p14:creationId xmlns:p14="http://schemas.microsoft.com/office/powerpoint/2010/main" val="1094057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75606" y="124835"/>
            <a:ext cx="10371513" cy="332365"/>
          </a:xfrm>
        </p:spPr>
        <p:txBody>
          <a:bodyPr>
            <a:noAutofit/>
          </a:bodyPr>
          <a:lstStyle/>
          <a:p>
            <a:r>
              <a:rPr lang="fr-FR" sz="1400" b="1" u="sng" dirty="0">
                <a:solidFill>
                  <a:schemeClr val="bg1">
                    <a:lumMod val="50000"/>
                  </a:schemeClr>
                </a:solidFill>
                <a:latin typeface="Galano Classic"/>
              </a:rPr>
              <a:t>Subvention</a:t>
            </a:r>
            <a:r>
              <a:rPr lang="fr-FR" sz="1600" b="1" u="sng" dirty="0">
                <a:solidFill>
                  <a:schemeClr val="bg1">
                    <a:lumMod val="50000"/>
                  </a:schemeClr>
                </a:solidFill>
                <a:latin typeface="Galano Classic"/>
              </a:rPr>
              <a:t> de promotion (Art.584D)</a:t>
            </a:r>
            <a:endParaRPr lang="fr-BE" sz="1600" b="1" u="sng" dirty="0">
              <a:solidFill>
                <a:schemeClr val="bg1">
                  <a:lumMod val="50000"/>
                </a:schemeClr>
              </a:solidFill>
              <a:latin typeface="Galano Classic"/>
            </a:endParaRPr>
          </a:p>
        </p:txBody>
      </p:sp>
      <p:sp>
        <p:nvSpPr>
          <p:cNvPr id="3" name="Sous-titre 2"/>
          <p:cNvSpPr>
            <a:spLocks noGrp="1"/>
          </p:cNvSpPr>
          <p:nvPr>
            <p:ph type="subTitle" idx="1"/>
          </p:nvPr>
        </p:nvSpPr>
        <p:spPr>
          <a:xfrm>
            <a:off x="875605" y="1587731"/>
            <a:ext cx="10371513" cy="3940234"/>
          </a:xfrm>
        </p:spPr>
        <p:txBody>
          <a:bodyPr>
            <a:normAutofit/>
          </a:bodyPr>
          <a:lstStyle/>
          <a:p>
            <a:pPr marL="457200" indent="-457200" algn="l">
              <a:buFont typeface="+mj-lt"/>
              <a:buAutoNum type="arabicPeriod"/>
            </a:pPr>
            <a:r>
              <a:rPr lang="fr-BE" b="1" u="sng" dirty="0" smtClean="0">
                <a:solidFill>
                  <a:srgbClr val="3ABFC2"/>
                </a:solidFill>
                <a:latin typeface="Galano Classic"/>
              </a:rPr>
              <a:t>LES ORGANISMES TOURISTIQUES </a:t>
            </a:r>
          </a:p>
          <a:p>
            <a:pPr marL="457200" indent="-457200">
              <a:buAutoNum type="arabicPeriod"/>
            </a:pPr>
            <a:endParaRPr lang="fr-BE" b="1" u="sng" dirty="0" smtClean="0">
              <a:solidFill>
                <a:srgbClr val="3ABFC2"/>
              </a:solidFill>
              <a:latin typeface="Galano Classic"/>
            </a:endParaRPr>
          </a:p>
          <a:p>
            <a:endParaRPr lang="fr-BE" b="1" u="sng" dirty="0">
              <a:solidFill>
                <a:srgbClr val="3ABFC2"/>
              </a:solidFill>
              <a:latin typeface="Galano Classic"/>
            </a:endParaRPr>
          </a:p>
          <a:p>
            <a:pPr>
              <a:lnSpc>
                <a:spcPct val="120000"/>
              </a:lnSpc>
              <a:spcBef>
                <a:spcPts val="0"/>
              </a:spcBef>
            </a:pPr>
            <a:r>
              <a:rPr lang="fr-BE" sz="1900" dirty="0">
                <a:latin typeface="Galano Classic"/>
              </a:rPr>
              <a:t>Dans les limites des crédits inscrits au budget, le Gouvernement peut accorder aux </a:t>
            </a:r>
            <a:endParaRPr lang="fr-BE" sz="1900" dirty="0" smtClean="0">
              <a:latin typeface="Galano Classic"/>
            </a:endParaRPr>
          </a:p>
          <a:p>
            <a:pPr>
              <a:lnSpc>
                <a:spcPct val="120000"/>
              </a:lnSpc>
              <a:spcBef>
                <a:spcPts val="0"/>
              </a:spcBef>
            </a:pPr>
            <a:r>
              <a:rPr lang="fr-BE" sz="1900" dirty="0" smtClean="0">
                <a:latin typeface="Galano Classic"/>
              </a:rPr>
              <a:t>Fédérations </a:t>
            </a:r>
            <a:r>
              <a:rPr lang="fr-BE" sz="1900" dirty="0">
                <a:latin typeface="Galano Classic"/>
              </a:rPr>
              <a:t>provinciales t</a:t>
            </a:r>
            <a:r>
              <a:rPr lang="fr-BE" sz="1900" dirty="0" smtClean="0">
                <a:latin typeface="Galano Classic"/>
              </a:rPr>
              <a:t>ouristiques, Maisons </a:t>
            </a:r>
            <a:r>
              <a:rPr lang="fr-BE" sz="1900" dirty="0">
                <a:latin typeface="Galano Classic"/>
              </a:rPr>
              <a:t>du </a:t>
            </a:r>
            <a:r>
              <a:rPr lang="fr-BE" sz="1900" dirty="0" smtClean="0">
                <a:latin typeface="Galano Classic"/>
              </a:rPr>
              <a:t>Tourisme</a:t>
            </a:r>
            <a:r>
              <a:rPr lang="fr-BE" sz="1900" dirty="0">
                <a:latin typeface="Galano Classic"/>
              </a:rPr>
              <a:t>, </a:t>
            </a:r>
            <a:r>
              <a:rPr lang="fr-BE" sz="1900" dirty="0" smtClean="0">
                <a:latin typeface="Galano Classic"/>
              </a:rPr>
              <a:t>Offices </a:t>
            </a:r>
            <a:r>
              <a:rPr lang="fr-BE" sz="1900" dirty="0">
                <a:latin typeface="Galano Classic"/>
              </a:rPr>
              <a:t>du </a:t>
            </a:r>
            <a:r>
              <a:rPr lang="fr-BE" sz="1900" dirty="0" smtClean="0">
                <a:latin typeface="Galano Classic"/>
              </a:rPr>
              <a:t>Tourisme </a:t>
            </a:r>
            <a:r>
              <a:rPr lang="fr-BE" sz="1900" dirty="0">
                <a:latin typeface="Galano Classic"/>
              </a:rPr>
              <a:t>et </a:t>
            </a:r>
            <a:r>
              <a:rPr lang="fr-BE" sz="1900" dirty="0" smtClean="0">
                <a:latin typeface="Galano Classic"/>
              </a:rPr>
              <a:t>Syndicats d’Initiative reconnus, </a:t>
            </a:r>
            <a:r>
              <a:rPr lang="fr-BE" sz="1900" dirty="0">
                <a:latin typeface="Galano Classic"/>
              </a:rPr>
              <a:t>une subvention pour la réalisation d’actions ou de campagnes de promotion touristique de leur ressort respectif.</a:t>
            </a:r>
          </a:p>
          <a:p>
            <a:pPr algn="l"/>
            <a:endParaRPr lang="fr-BE" sz="900" b="1" u="sng" dirty="0" smtClean="0">
              <a:latin typeface="Galano Classic"/>
            </a:endParaRPr>
          </a:p>
          <a:p>
            <a:endParaRPr lang="fr-BE" b="1" u="sng" dirty="0">
              <a:solidFill>
                <a:srgbClr val="3ABFC2"/>
              </a:solidFill>
              <a:latin typeface="Galano Classic"/>
            </a:endParaRPr>
          </a:p>
        </p:txBody>
      </p:sp>
    </p:spTree>
    <p:extLst>
      <p:ext uri="{BB962C8B-B14F-4D97-AF65-F5344CB8AC3E}">
        <p14:creationId xmlns:p14="http://schemas.microsoft.com/office/powerpoint/2010/main" val="2001950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5606" y="997526"/>
            <a:ext cx="10124902" cy="4185761"/>
          </a:xfrm>
          <a:prstGeom prst="rect">
            <a:avLst/>
          </a:prstGeom>
        </p:spPr>
        <p:txBody>
          <a:bodyPr wrap="square">
            <a:spAutoFit/>
          </a:bodyPr>
          <a:lstStyle/>
          <a:p>
            <a:pPr marL="342900" indent="-342900">
              <a:buClr>
                <a:srgbClr val="3ABFC2"/>
              </a:buClr>
              <a:buFont typeface="Wingdings" panose="05000000000000000000" pitchFamily="2" charset="2"/>
              <a:buChar char="v"/>
            </a:pPr>
            <a:r>
              <a:rPr lang="fr-BE" b="1" u="sng" dirty="0">
                <a:latin typeface="Galano Classic"/>
              </a:rPr>
              <a:t>Dépenses éligibles</a:t>
            </a:r>
            <a:r>
              <a:rPr lang="fr-BE" b="1" dirty="0">
                <a:latin typeface="Galano Classic"/>
              </a:rPr>
              <a:t>:</a:t>
            </a:r>
          </a:p>
          <a:p>
            <a:endParaRPr lang="fr-FR" sz="3200" b="1" dirty="0">
              <a:latin typeface="Galano Classic"/>
            </a:endParaRPr>
          </a:p>
          <a:p>
            <a:pPr marL="457200" indent="-457200">
              <a:buClr>
                <a:srgbClr val="3ABFC2"/>
              </a:buClr>
              <a:buFont typeface="Wingdings" panose="05000000000000000000" pitchFamily="2" charset="2"/>
              <a:buChar char="§"/>
            </a:pPr>
            <a:r>
              <a:rPr lang="fr-BE" dirty="0">
                <a:latin typeface="Galano Classic"/>
              </a:rPr>
              <a:t>la conception, la réalisation et l’impression de supports de diffusion de la campagne</a:t>
            </a:r>
            <a:r>
              <a:rPr lang="fr-BE" dirty="0" smtClean="0">
                <a:latin typeface="Galano Classic"/>
              </a:rPr>
              <a:t>;</a:t>
            </a:r>
          </a:p>
          <a:p>
            <a:pPr marL="285750" indent="-285750">
              <a:buClr>
                <a:srgbClr val="3ABFC2"/>
              </a:buClr>
              <a:buFont typeface="Wingdings" panose="05000000000000000000" pitchFamily="2" charset="2"/>
              <a:buChar char="§"/>
            </a:pPr>
            <a:endParaRPr lang="fr-FR" dirty="0">
              <a:latin typeface="Galano Classic"/>
            </a:endParaRPr>
          </a:p>
          <a:p>
            <a:pPr marL="457200" indent="-457200">
              <a:buClr>
                <a:srgbClr val="3ABFC2"/>
              </a:buClr>
              <a:buFont typeface="Wingdings" panose="05000000000000000000" pitchFamily="2" charset="2"/>
              <a:buChar char="§"/>
            </a:pPr>
            <a:r>
              <a:rPr lang="fr-FR" dirty="0">
                <a:latin typeface="Galano Classic"/>
              </a:rPr>
              <a:t>l’usage des nouvelles technologies de l’information et de la communication selon les modalités définies par le Gouvernement </a:t>
            </a:r>
            <a:endParaRPr lang="fr-FR" dirty="0" smtClean="0">
              <a:latin typeface="Galano Classic"/>
            </a:endParaRPr>
          </a:p>
          <a:p>
            <a:pPr marL="285750" indent="-285750">
              <a:buClr>
                <a:srgbClr val="3ABFC2"/>
              </a:buClr>
              <a:buFont typeface="Wingdings" panose="05000000000000000000" pitchFamily="2" charset="2"/>
              <a:buChar char="§"/>
            </a:pPr>
            <a:endParaRPr lang="fr-FR" dirty="0">
              <a:latin typeface="Galano Classic"/>
            </a:endParaRPr>
          </a:p>
          <a:p>
            <a:pPr marL="457200" indent="-457200">
              <a:buClr>
                <a:srgbClr val="3ABFC2"/>
              </a:buClr>
              <a:buFont typeface="Wingdings" panose="05000000000000000000" pitchFamily="2" charset="2"/>
              <a:buChar char="§"/>
            </a:pPr>
            <a:r>
              <a:rPr lang="fr-BE" dirty="0">
                <a:latin typeface="Galano Classic"/>
              </a:rPr>
              <a:t>les droits d’auteurs</a:t>
            </a:r>
            <a:r>
              <a:rPr lang="fr-BE" b="1" dirty="0">
                <a:latin typeface="Galano Classic"/>
              </a:rPr>
              <a:t> </a:t>
            </a:r>
            <a:r>
              <a:rPr lang="fr-BE" dirty="0">
                <a:latin typeface="Galano Classic"/>
              </a:rPr>
              <a:t>et les frais de traduction nécessaires à la mise en œuvre des actions visées aux points 1° et 2</a:t>
            </a:r>
            <a:r>
              <a:rPr lang="fr-BE" dirty="0" smtClean="0">
                <a:latin typeface="Galano Classic"/>
              </a:rPr>
              <a:t>°.</a:t>
            </a:r>
          </a:p>
          <a:p>
            <a:pPr>
              <a:buClr>
                <a:srgbClr val="3ABFC2"/>
              </a:buClr>
            </a:pPr>
            <a:endParaRPr lang="fr-BE" dirty="0" smtClean="0">
              <a:latin typeface="Galano Classic"/>
            </a:endParaRPr>
          </a:p>
          <a:p>
            <a:pPr marL="457200" indent="-457200">
              <a:buClr>
                <a:srgbClr val="3ABFC2"/>
              </a:buClr>
              <a:buFont typeface="Wingdings" panose="05000000000000000000" pitchFamily="2" charset="2"/>
              <a:buChar char="§"/>
            </a:pPr>
            <a:r>
              <a:rPr lang="fr-BE" dirty="0" smtClean="0">
                <a:latin typeface="Galano Classic"/>
              </a:rPr>
              <a:t>Dans la mesure où le demandeur n’est pas assujetti à la TVA, celle-ci peut être subventionnée.</a:t>
            </a:r>
          </a:p>
          <a:p>
            <a:pPr>
              <a:buClr>
                <a:srgbClr val="3ABFC2"/>
              </a:buClr>
            </a:pPr>
            <a:endParaRPr lang="fr-FR" b="1" dirty="0">
              <a:latin typeface="Galano Classic"/>
            </a:endParaRPr>
          </a:p>
          <a:p>
            <a:pPr marL="457200" indent="-457200">
              <a:buClr>
                <a:srgbClr val="3ABFC2"/>
              </a:buClr>
              <a:buFont typeface="Wingdings" panose="05000000000000000000" pitchFamily="2" charset="2"/>
              <a:buChar char="§"/>
            </a:pPr>
            <a:r>
              <a:rPr lang="fr-FR" dirty="0">
                <a:latin typeface="Galano Classic"/>
              </a:rPr>
              <a:t>Montant adapté chaque année</a:t>
            </a:r>
          </a:p>
        </p:txBody>
      </p:sp>
      <p:sp>
        <p:nvSpPr>
          <p:cNvPr id="5" name="Titre 1"/>
          <p:cNvSpPr>
            <a:spLocks noGrp="1"/>
          </p:cNvSpPr>
          <p:nvPr>
            <p:ph type="ctrTitle"/>
          </p:nvPr>
        </p:nvSpPr>
        <p:spPr>
          <a:xfrm>
            <a:off x="875606" y="124835"/>
            <a:ext cx="10371513" cy="332365"/>
          </a:xfrm>
        </p:spPr>
        <p:txBody>
          <a:bodyPr>
            <a:noAutofit/>
          </a:bodyPr>
          <a:lstStyle/>
          <a:p>
            <a:r>
              <a:rPr lang="fr-FR" sz="1600" b="1" u="sng" dirty="0">
                <a:solidFill>
                  <a:schemeClr val="bg1">
                    <a:lumMod val="50000"/>
                  </a:schemeClr>
                </a:solidFill>
                <a:latin typeface="Galano Classic"/>
              </a:rPr>
              <a:t>Subvention de promotion (Art.584D)</a:t>
            </a:r>
            <a:endParaRPr lang="fr-BE" sz="1600" b="1" u="sng" dirty="0">
              <a:solidFill>
                <a:schemeClr val="bg1">
                  <a:lumMod val="50000"/>
                </a:schemeClr>
              </a:solidFill>
              <a:latin typeface="Galano Classic"/>
            </a:endParaRPr>
          </a:p>
        </p:txBody>
      </p:sp>
    </p:spTree>
    <p:extLst>
      <p:ext uri="{BB962C8B-B14F-4D97-AF65-F5344CB8AC3E}">
        <p14:creationId xmlns:p14="http://schemas.microsoft.com/office/powerpoint/2010/main" val="255643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681008"/>
            <a:ext cx="9775767" cy="1189356"/>
          </a:xfrm>
        </p:spPr>
        <p:txBody>
          <a:bodyPr/>
          <a:lstStyle/>
          <a:p>
            <a:r>
              <a:rPr lang="fr-FR" sz="2800" dirty="0" smtClean="0"/>
              <a:t>1. 	INFORMATIONS GENERALES </a:t>
            </a:r>
            <a:endParaRPr lang="fr-FR" sz="2800" dirty="0"/>
          </a:p>
        </p:txBody>
      </p:sp>
    </p:spTree>
    <p:extLst>
      <p:ext uri="{BB962C8B-B14F-4D97-AF65-F5344CB8AC3E}">
        <p14:creationId xmlns:p14="http://schemas.microsoft.com/office/powerpoint/2010/main" val="1153078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64524" y="966902"/>
            <a:ext cx="10532225" cy="5359083"/>
          </a:xfrm>
        </p:spPr>
        <p:txBody>
          <a:bodyPr>
            <a:normAutofit/>
          </a:bodyPr>
          <a:lstStyle/>
          <a:p>
            <a:pPr marL="342900" indent="-342900" algn="l">
              <a:buClr>
                <a:srgbClr val="3ABFC2"/>
              </a:buClr>
              <a:buFont typeface="Wingdings" panose="05000000000000000000" pitchFamily="2" charset="2"/>
              <a:buChar char="v"/>
            </a:pPr>
            <a:r>
              <a:rPr lang="fr-BE" sz="1800" b="1" u="sng" dirty="0" smtClean="0">
                <a:latin typeface="Galano Classic"/>
              </a:rPr>
              <a:t>Conditions d’octroi:</a:t>
            </a:r>
          </a:p>
          <a:p>
            <a:pPr algn="l"/>
            <a:endParaRPr lang="fr-BE" sz="800" b="1" u="sng" dirty="0" smtClean="0">
              <a:latin typeface="Galano Classic"/>
            </a:endParaRPr>
          </a:p>
          <a:p>
            <a:pPr marL="457200" indent="-457200" algn="l">
              <a:buClr>
                <a:srgbClr val="3ABFC2"/>
              </a:buClr>
              <a:buFont typeface="Wingdings" panose="05000000000000000000" pitchFamily="2" charset="2"/>
              <a:buChar char="§"/>
            </a:pPr>
            <a:r>
              <a:rPr lang="fr-BE" sz="1800" dirty="0" smtClean="0"/>
              <a:t>le </a:t>
            </a:r>
            <a:r>
              <a:rPr lang="fr-BE" sz="1800" dirty="0"/>
              <a:t>demandeur est une </a:t>
            </a:r>
            <a:r>
              <a:rPr lang="fr-BE" sz="1800" dirty="0" smtClean="0"/>
              <a:t>Fédération touristique provinciale, </a:t>
            </a:r>
            <a:r>
              <a:rPr lang="fr-BE" sz="1800" dirty="0"/>
              <a:t>une </a:t>
            </a:r>
            <a:r>
              <a:rPr lang="fr-BE" sz="1800" dirty="0" smtClean="0"/>
              <a:t>Maison </a:t>
            </a:r>
            <a:r>
              <a:rPr lang="fr-BE" sz="1800" dirty="0"/>
              <a:t>du </a:t>
            </a:r>
            <a:r>
              <a:rPr lang="fr-BE" sz="1800" dirty="0" smtClean="0"/>
              <a:t>Tourisme</a:t>
            </a:r>
            <a:r>
              <a:rPr lang="fr-BE" sz="1800" dirty="0"/>
              <a:t>, un </a:t>
            </a:r>
            <a:r>
              <a:rPr lang="fr-BE" sz="1800" dirty="0" smtClean="0"/>
              <a:t>Office </a:t>
            </a:r>
            <a:r>
              <a:rPr lang="fr-BE" sz="1800" dirty="0"/>
              <a:t>du </a:t>
            </a:r>
            <a:r>
              <a:rPr lang="fr-BE" sz="1800" dirty="0" smtClean="0"/>
              <a:t>Tourisme </a:t>
            </a:r>
            <a:r>
              <a:rPr lang="fr-BE" sz="1800" dirty="0"/>
              <a:t>ou un </a:t>
            </a:r>
            <a:r>
              <a:rPr lang="fr-BE" sz="1800" dirty="0" smtClean="0"/>
              <a:t>Syndicat d’Initiative reconnu;</a:t>
            </a:r>
            <a:endParaRPr lang="fr-FR" sz="1800" dirty="0" smtClean="0"/>
          </a:p>
          <a:p>
            <a:pPr marL="457200" indent="-457200" algn="l">
              <a:buClr>
                <a:srgbClr val="3ABFC2"/>
              </a:buClr>
              <a:buFont typeface="Wingdings" panose="05000000000000000000" pitchFamily="2" charset="2"/>
              <a:buChar char="§"/>
            </a:pPr>
            <a:r>
              <a:rPr lang="fr-BE" sz="1800" dirty="0" smtClean="0"/>
              <a:t>l’action </a:t>
            </a:r>
            <a:r>
              <a:rPr lang="fr-BE" sz="1800" dirty="0"/>
              <a:t>ou la campagne de promotion touristique s’inscrit dans la politique générale menée par la Région wallonne en matière de </a:t>
            </a:r>
            <a:r>
              <a:rPr lang="fr-BE" sz="1800" dirty="0" smtClean="0"/>
              <a:t>tourisme;</a:t>
            </a:r>
            <a:endParaRPr lang="fr-FR" sz="1800" dirty="0" smtClean="0"/>
          </a:p>
          <a:p>
            <a:pPr marL="457200" indent="-457200" algn="l">
              <a:buClr>
                <a:srgbClr val="3ABFC2"/>
              </a:buClr>
              <a:buFont typeface="Wingdings" panose="05000000000000000000" pitchFamily="2" charset="2"/>
              <a:buChar char="§"/>
            </a:pPr>
            <a:r>
              <a:rPr lang="fr-BE" sz="1800" dirty="0" smtClean="0"/>
              <a:t>l’action </a:t>
            </a:r>
            <a:r>
              <a:rPr lang="fr-BE" sz="1800" dirty="0"/>
              <a:t>ou la campagne de promotion touristique est cohérente avec les actions et campagnes de promotion touristique menées par le Commissariat général au </a:t>
            </a:r>
            <a:r>
              <a:rPr lang="fr-BE" sz="1800" dirty="0" smtClean="0"/>
              <a:t>Tourisme </a:t>
            </a:r>
            <a:r>
              <a:rPr lang="fr-BE" sz="1800" dirty="0"/>
              <a:t>et l’Office de promotion du </a:t>
            </a:r>
            <a:r>
              <a:rPr lang="fr-BE" sz="1800" dirty="0" smtClean="0"/>
              <a:t>tourisme;</a:t>
            </a:r>
            <a:endParaRPr lang="fr-FR" sz="1800" dirty="0" smtClean="0"/>
          </a:p>
          <a:p>
            <a:pPr marL="457200" indent="-457200" algn="l">
              <a:buClr>
                <a:srgbClr val="3ABFC2"/>
              </a:buClr>
              <a:buFont typeface="Wingdings" panose="05000000000000000000" pitchFamily="2" charset="2"/>
              <a:buChar char="§"/>
            </a:pPr>
            <a:r>
              <a:rPr lang="fr-BE" sz="1800" dirty="0" smtClean="0"/>
              <a:t>l’action </a:t>
            </a:r>
            <a:r>
              <a:rPr lang="fr-BE" sz="1800" dirty="0"/>
              <a:t>ou la campagne de promotion touristique assure la promotion de l’ensemble du ressort géographique du demandeur ou la promotion intégrée de plusieurs sites touristiques ou attractions touristiques situés dans le ressort géographique du </a:t>
            </a:r>
            <a:r>
              <a:rPr lang="fr-BE" sz="1800" dirty="0" smtClean="0"/>
              <a:t>demandeur;</a:t>
            </a:r>
            <a:endParaRPr lang="fr-FR" sz="1800" dirty="0" smtClean="0"/>
          </a:p>
          <a:p>
            <a:pPr marL="457200" indent="-457200" algn="l">
              <a:buClr>
                <a:srgbClr val="3ABFC2"/>
              </a:buClr>
              <a:buFont typeface="Wingdings" panose="05000000000000000000" pitchFamily="2" charset="2"/>
              <a:buChar char="§"/>
            </a:pPr>
            <a:r>
              <a:rPr lang="fr-BE" sz="1800" dirty="0" smtClean="0"/>
              <a:t>l’action </a:t>
            </a:r>
            <a:r>
              <a:rPr lang="fr-BE" sz="1800" dirty="0"/>
              <a:t>ou la campagne de promotion touristique est majoritairement mise en œuvre dans un ressort géographique dépassant celui du </a:t>
            </a:r>
            <a:r>
              <a:rPr lang="fr-BE" sz="1800" dirty="0" smtClean="0"/>
              <a:t>demandeur;</a:t>
            </a:r>
            <a:endParaRPr lang="fr-FR" sz="1800" dirty="0" smtClean="0"/>
          </a:p>
          <a:p>
            <a:pPr marL="457200" indent="-457200" algn="l">
              <a:buClr>
                <a:srgbClr val="3ABFC2"/>
              </a:buClr>
              <a:buFont typeface="Wingdings" panose="05000000000000000000" pitchFamily="2" charset="2"/>
              <a:buChar char="§"/>
            </a:pPr>
            <a:r>
              <a:rPr lang="fr-BE" sz="1800" dirty="0" smtClean="0"/>
              <a:t>le </a:t>
            </a:r>
            <a:r>
              <a:rPr lang="fr-BE" sz="1800" dirty="0"/>
              <a:t>demandeur produit, à l’appui de sa demande, le </a:t>
            </a:r>
            <a:r>
              <a:rPr lang="fr-FR" sz="1800" dirty="0"/>
              <a:t>formulaire ad hoc.</a:t>
            </a:r>
            <a:endParaRPr lang="fr-FR" sz="1800" b="1" dirty="0"/>
          </a:p>
          <a:p>
            <a:endParaRPr lang="fr-FR" sz="2000" b="1" dirty="0"/>
          </a:p>
          <a:p>
            <a:pPr algn="l"/>
            <a:endParaRPr lang="fr-BE" sz="2000" b="1" dirty="0">
              <a:latin typeface="Galano Classic"/>
            </a:endParaRPr>
          </a:p>
          <a:p>
            <a:pPr algn="l"/>
            <a:endParaRPr lang="fr-BE" sz="2000" dirty="0"/>
          </a:p>
        </p:txBody>
      </p:sp>
      <p:sp>
        <p:nvSpPr>
          <p:cNvPr id="4" name="Rectangle 3"/>
          <p:cNvSpPr/>
          <p:nvPr/>
        </p:nvSpPr>
        <p:spPr>
          <a:xfrm>
            <a:off x="3930915" y="118748"/>
            <a:ext cx="3708066" cy="338554"/>
          </a:xfrm>
          <a:prstGeom prst="rect">
            <a:avLst/>
          </a:prstGeom>
        </p:spPr>
        <p:txBody>
          <a:bodyPr wrap="none">
            <a:spAutoFit/>
          </a:bodyPr>
          <a:lstStyle/>
          <a:p>
            <a:r>
              <a:rPr lang="fr-FR" sz="1600" b="1" u="sng" dirty="0">
                <a:solidFill>
                  <a:schemeClr val="bg1">
                    <a:lumMod val="50000"/>
                  </a:schemeClr>
                </a:solidFill>
                <a:latin typeface="Galano Classic"/>
              </a:rPr>
              <a:t>Subvention de promotion (Art.584D)</a:t>
            </a:r>
            <a:endParaRPr lang="fr-BE" sz="1600" dirty="0"/>
          </a:p>
        </p:txBody>
      </p:sp>
    </p:spTree>
    <p:extLst>
      <p:ext uri="{BB962C8B-B14F-4D97-AF65-F5344CB8AC3E}">
        <p14:creationId xmlns:p14="http://schemas.microsoft.com/office/powerpoint/2010/main" val="830266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92233" y="695208"/>
            <a:ext cx="10346574" cy="4985011"/>
          </a:xfrm>
        </p:spPr>
        <p:txBody>
          <a:bodyPr>
            <a:normAutofit fontScale="85000" lnSpcReduction="20000"/>
          </a:bodyPr>
          <a:lstStyle/>
          <a:p>
            <a:pPr marL="342900" indent="-342900" algn="l">
              <a:buClr>
                <a:srgbClr val="3ABFC2"/>
              </a:buClr>
              <a:buFont typeface="Wingdings" panose="05000000000000000000" pitchFamily="2" charset="2"/>
              <a:buChar char="v"/>
            </a:pPr>
            <a:r>
              <a:rPr lang="fr-FR" sz="2000" b="1" u="sng" dirty="0" smtClean="0">
                <a:latin typeface="Galano Classic"/>
              </a:rPr>
              <a:t>Taux </a:t>
            </a:r>
            <a:r>
              <a:rPr lang="fr-FR" sz="2000" b="1" u="sng" dirty="0">
                <a:latin typeface="Galano Classic"/>
              </a:rPr>
              <a:t>de la subvention:</a:t>
            </a:r>
          </a:p>
          <a:p>
            <a:pPr algn="l"/>
            <a:endParaRPr lang="fr-FR" sz="2000" b="1" dirty="0" smtClean="0">
              <a:solidFill>
                <a:srgbClr val="3ABFC2"/>
              </a:solidFill>
              <a:latin typeface="Galano Classic"/>
            </a:endParaRPr>
          </a:p>
          <a:p>
            <a:pPr algn="l"/>
            <a:r>
              <a:rPr lang="fr-FR" sz="2000" b="1" dirty="0" smtClean="0">
                <a:solidFill>
                  <a:srgbClr val="3ABFC2"/>
                </a:solidFill>
                <a:latin typeface="Galano Classic"/>
              </a:rPr>
              <a:t>- </a:t>
            </a:r>
            <a:r>
              <a:rPr lang="fr-FR" sz="2000" b="1" u="sng" dirty="0" smtClean="0">
                <a:solidFill>
                  <a:srgbClr val="3ABFC2"/>
                </a:solidFill>
                <a:latin typeface="Galano Classic"/>
              </a:rPr>
              <a:t>Les Maisons du Tourisme:</a:t>
            </a:r>
          </a:p>
          <a:p>
            <a:pPr algn="l"/>
            <a:endParaRPr lang="fr-FR" sz="1800" b="1" u="sng" dirty="0" smtClean="0">
              <a:solidFill>
                <a:srgbClr val="3ABFC2"/>
              </a:solidFill>
              <a:latin typeface="Galano Classic"/>
            </a:endParaRPr>
          </a:p>
          <a:p>
            <a:pPr marL="285750" indent="-285750" algn="l">
              <a:buClr>
                <a:srgbClr val="3ABFC2"/>
              </a:buClr>
              <a:buFont typeface="Courier New" panose="02070309020205020404" pitchFamily="49" charset="0"/>
              <a:buChar char="o"/>
            </a:pPr>
            <a:r>
              <a:rPr lang="fr-FR" sz="1600" dirty="0" smtClean="0">
                <a:latin typeface="Galano Classic"/>
              </a:rPr>
              <a:t>Le taux </a:t>
            </a:r>
            <a:r>
              <a:rPr lang="fr-FR" sz="1600" dirty="0">
                <a:latin typeface="Galano Classic"/>
              </a:rPr>
              <a:t>de la subvention visée à l’article </a:t>
            </a:r>
            <a:r>
              <a:rPr lang="fr-FR" sz="1600" dirty="0" smtClean="0">
                <a:latin typeface="Galano Classic"/>
              </a:rPr>
              <a:t>584.D </a:t>
            </a:r>
            <a:r>
              <a:rPr lang="fr-FR" sz="1600" dirty="0">
                <a:latin typeface="Galano Classic"/>
              </a:rPr>
              <a:t>s’élève </a:t>
            </a:r>
            <a:r>
              <a:rPr lang="fr-FR" sz="1600" dirty="0">
                <a:solidFill>
                  <a:srgbClr val="ED1A3B"/>
                </a:solidFill>
                <a:latin typeface="Galano Classic"/>
              </a:rPr>
              <a:t>à </a:t>
            </a:r>
            <a:r>
              <a:rPr lang="fr-FR" sz="1600" b="1" dirty="0">
                <a:solidFill>
                  <a:srgbClr val="ED1A3B"/>
                </a:solidFill>
                <a:latin typeface="Galano Classic"/>
              </a:rPr>
              <a:t>40% </a:t>
            </a:r>
            <a:r>
              <a:rPr lang="fr-FR" sz="1600" dirty="0">
                <a:latin typeface="Galano Classic"/>
              </a:rPr>
              <a:t>du coût de l’action ou de la campagne de promotion touristique. </a:t>
            </a:r>
            <a:endParaRPr lang="fr-FR" sz="900" dirty="0">
              <a:latin typeface="Galano Classic"/>
            </a:endParaRPr>
          </a:p>
          <a:p>
            <a:pPr marL="285750" indent="-285750" algn="l">
              <a:buClr>
                <a:srgbClr val="3ABFC2"/>
              </a:buClr>
              <a:buFont typeface="Courier New" panose="02070309020205020404" pitchFamily="49" charset="0"/>
              <a:buChar char="o"/>
            </a:pPr>
            <a:r>
              <a:rPr lang="fr-FR" sz="1600" dirty="0">
                <a:latin typeface="Galano Classic"/>
              </a:rPr>
              <a:t>En cas d’actions qui </a:t>
            </a:r>
            <a:r>
              <a:rPr lang="fr-FR" sz="1600" u="sng" dirty="0">
                <a:latin typeface="Galano Classic"/>
              </a:rPr>
              <a:t>associent au moins deux </a:t>
            </a:r>
            <a:r>
              <a:rPr lang="fr-FR" sz="1600" u="sng" dirty="0" smtClean="0">
                <a:latin typeface="Galano Classic"/>
              </a:rPr>
              <a:t>Maisons </a:t>
            </a:r>
            <a:r>
              <a:rPr lang="fr-FR" sz="1600" u="sng" dirty="0">
                <a:latin typeface="Galano Classic"/>
              </a:rPr>
              <a:t>du </a:t>
            </a:r>
            <a:r>
              <a:rPr lang="fr-FR" sz="1600" u="sng" dirty="0" smtClean="0">
                <a:latin typeface="Galano Classic"/>
              </a:rPr>
              <a:t>Tourisme</a:t>
            </a:r>
            <a:r>
              <a:rPr lang="fr-FR" sz="1600" dirty="0">
                <a:latin typeface="Galano Classic"/>
              </a:rPr>
              <a:t>, le taux de la subvention est porté </a:t>
            </a:r>
            <a:r>
              <a:rPr lang="fr-FR" sz="1600" dirty="0">
                <a:solidFill>
                  <a:srgbClr val="ED1A3B"/>
                </a:solidFill>
                <a:latin typeface="Galano Classic"/>
              </a:rPr>
              <a:t>à </a:t>
            </a:r>
            <a:r>
              <a:rPr lang="fr-FR" sz="1600" b="1" dirty="0">
                <a:solidFill>
                  <a:srgbClr val="ED1A3B"/>
                </a:solidFill>
                <a:latin typeface="Galano Classic"/>
              </a:rPr>
              <a:t>50</a:t>
            </a:r>
            <a:r>
              <a:rPr lang="fr-FR" sz="1600" b="1" dirty="0" smtClean="0">
                <a:solidFill>
                  <a:srgbClr val="ED1A3B"/>
                </a:solidFill>
                <a:latin typeface="Galano Classic"/>
              </a:rPr>
              <a:t>%</a:t>
            </a:r>
            <a:r>
              <a:rPr lang="fr-FR" sz="1600" dirty="0" smtClean="0">
                <a:solidFill>
                  <a:srgbClr val="ED1A3B"/>
                </a:solidFill>
                <a:latin typeface="Galano Classic"/>
              </a:rPr>
              <a:t>.</a:t>
            </a:r>
            <a:endParaRPr lang="fr-FR" sz="900" dirty="0" smtClean="0">
              <a:solidFill>
                <a:srgbClr val="ED1A3B"/>
              </a:solidFill>
              <a:latin typeface="Galano Classic"/>
            </a:endParaRPr>
          </a:p>
          <a:p>
            <a:pPr marL="285750" indent="-285750" algn="l">
              <a:buClr>
                <a:srgbClr val="3ABFC2"/>
              </a:buClr>
              <a:buFont typeface="Courier New" panose="02070309020205020404" pitchFamily="49" charset="0"/>
              <a:buChar char="o"/>
            </a:pPr>
            <a:r>
              <a:rPr lang="fr-FR" sz="1600" dirty="0" smtClean="0">
                <a:latin typeface="Galano Classic"/>
              </a:rPr>
              <a:t>Pour </a:t>
            </a:r>
            <a:r>
              <a:rPr lang="fr-FR" sz="1600" dirty="0">
                <a:latin typeface="Galano Classic"/>
              </a:rPr>
              <a:t>les </a:t>
            </a:r>
            <a:r>
              <a:rPr lang="fr-FR" sz="1600" dirty="0" smtClean="0">
                <a:latin typeface="Galano Classic"/>
              </a:rPr>
              <a:t>actions et campagnes de promotion touristique s’intégrant dans les thèmes déterminés annuellement ou</a:t>
            </a:r>
          </a:p>
          <a:p>
            <a:pPr algn="l">
              <a:buClr>
                <a:srgbClr val="3ABFC2"/>
              </a:buClr>
            </a:pPr>
            <a:r>
              <a:rPr lang="fr-FR" sz="1600" dirty="0" smtClean="0">
                <a:latin typeface="Galano Classic"/>
              </a:rPr>
              <a:t>      </a:t>
            </a:r>
            <a:r>
              <a:rPr lang="fr-FR" sz="1600" dirty="0" err="1" smtClean="0">
                <a:latin typeface="Galano Classic"/>
              </a:rPr>
              <a:t>pluriannuellement</a:t>
            </a:r>
            <a:r>
              <a:rPr lang="fr-FR" sz="1600" dirty="0" smtClean="0">
                <a:latin typeface="Galano Classic"/>
              </a:rPr>
              <a:t> par le gouvernement ou en cas de collaboration avec </a:t>
            </a:r>
            <a:r>
              <a:rPr lang="fr-FR" sz="1600" dirty="0">
                <a:latin typeface="Galano Classic"/>
              </a:rPr>
              <a:t>Wallonie Belgique </a:t>
            </a:r>
            <a:r>
              <a:rPr lang="fr-FR" sz="1600" dirty="0" smtClean="0">
                <a:latin typeface="Galano Classic"/>
              </a:rPr>
              <a:t>Tourisme,</a:t>
            </a:r>
            <a:r>
              <a:rPr lang="fr-BE" sz="1600" dirty="0" smtClean="0">
                <a:latin typeface="Galano Classic"/>
              </a:rPr>
              <a:t> l</a:t>
            </a:r>
            <a:r>
              <a:rPr lang="fr-FR" sz="1600" dirty="0" smtClean="0">
                <a:latin typeface="Galano Classic"/>
              </a:rPr>
              <a:t>e </a:t>
            </a:r>
            <a:r>
              <a:rPr lang="fr-FR" sz="1600" dirty="0">
                <a:latin typeface="Galano Classic"/>
              </a:rPr>
              <a:t>taux d’intervention est </a:t>
            </a:r>
            <a:endParaRPr lang="fr-FR" sz="1600" dirty="0" smtClean="0">
              <a:latin typeface="Galano Classic"/>
            </a:endParaRPr>
          </a:p>
          <a:p>
            <a:pPr algn="l">
              <a:buClr>
                <a:srgbClr val="3ABFC2"/>
              </a:buClr>
            </a:pPr>
            <a:r>
              <a:rPr lang="fr-FR" sz="1600" dirty="0" smtClean="0">
                <a:latin typeface="Galano Classic"/>
              </a:rPr>
              <a:t>      porté </a:t>
            </a:r>
            <a:r>
              <a:rPr lang="fr-FR" sz="1600" b="1" dirty="0">
                <a:solidFill>
                  <a:srgbClr val="ED1A3B"/>
                </a:solidFill>
                <a:latin typeface="Galano Classic"/>
              </a:rPr>
              <a:t>à 50</a:t>
            </a:r>
            <a:r>
              <a:rPr lang="fr-FR" sz="1600" b="1" dirty="0" smtClean="0">
                <a:solidFill>
                  <a:srgbClr val="ED1A3B"/>
                </a:solidFill>
                <a:latin typeface="Galano Classic"/>
              </a:rPr>
              <a:t>%.</a:t>
            </a:r>
            <a:endParaRPr lang="fr-FR" sz="900" dirty="0">
              <a:solidFill>
                <a:srgbClr val="ED1A3B"/>
              </a:solidFill>
              <a:latin typeface="Galano Classic"/>
            </a:endParaRPr>
          </a:p>
          <a:p>
            <a:pPr marL="285750" indent="-285750" algn="l">
              <a:buClr>
                <a:srgbClr val="3ABFC2"/>
              </a:buClr>
              <a:buFont typeface="Courier New" panose="02070309020205020404" pitchFamily="49" charset="0"/>
              <a:buChar char="o"/>
            </a:pPr>
            <a:r>
              <a:rPr lang="fr-BE" sz="1600" dirty="0">
                <a:latin typeface="Galano Classic"/>
              </a:rPr>
              <a:t>Le montant des subventions accordées annuellement  </a:t>
            </a:r>
            <a:r>
              <a:rPr lang="fr-BE" sz="1600" b="1" u="sng" dirty="0">
                <a:solidFill>
                  <a:srgbClr val="ED1A3B"/>
                </a:solidFill>
                <a:latin typeface="Galano Classic"/>
              </a:rPr>
              <a:t>ne peut dépasser</a:t>
            </a:r>
            <a:r>
              <a:rPr lang="fr-FR" sz="1600" b="1" u="sng" dirty="0">
                <a:solidFill>
                  <a:srgbClr val="ED1A3B"/>
                </a:solidFill>
                <a:latin typeface="Galano Classic"/>
              </a:rPr>
              <a:t> </a:t>
            </a:r>
            <a:r>
              <a:rPr lang="fr-BE" sz="1600" b="1" dirty="0">
                <a:solidFill>
                  <a:srgbClr val="ED1A3B"/>
                </a:solidFill>
                <a:latin typeface="Galano Classic"/>
              </a:rPr>
              <a:t>20.000 € par </a:t>
            </a:r>
            <a:r>
              <a:rPr lang="fr-BE" sz="1600" b="1" dirty="0" smtClean="0">
                <a:solidFill>
                  <a:srgbClr val="ED1A3B"/>
                </a:solidFill>
                <a:latin typeface="Galano Classic"/>
              </a:rPr>
              <a:t>Maison </a:t>
            </a:r>
            <a:r>
              <a:rPr lang="fr-BE" sz="1600" b="1" dirty="0">
                <a:solidFill>
                  <a:srgbClr val="ED1A3B"/>
                </a:solidFill>
                <a:latin typeface="Galano Classic"/>
              </a:rPr>
              <a:t>du </a:t>
            </a:r>
            <a:r>
              <a:rPr lang="fr-BE" sz="1600" b="1" dirty="0" smtClean="0">
                <a:solidFill>
                  <a:srgbClr val="ED1A3B"/>
                </a:solidFill>
                <a:latin typeface="Galano Classic"/>
              </a:rPr>
              <a:t>Tourisme </a:t>
            </a:r>
            <a:r>
              <a:rPr lang="fr-BE" sz="1600" b="1" dirty="0">
                <a:solidFill>
                  <a:srgbClr val="ED1A3B"/>
                </a:solidFill>
                <a:latin typeface="Galano Classic"/>
              </a:rPr>
              <a:t>augmenté de:</a:t>
            </a:r>
            <a:endParaRPr lang="fr-FR" sz="1600" b="1" dirty="0">
              <a:solidFill>
                <a:srgbClr val="ED1A3B"/>
              </a:solidFill>
              <a:latin typeface="Galano Classic"/>
            </a:endParaRPr>
          </a:p>
          <a:p>
            <a:pPr algn="l">
              <a:buClr>
                <a:srgbClr val="3ABFC2"/>
              </a:buClr>
            </a:pPr>
            <a:r>
              <a:rPr lang="fr-BE" sz="1600" dirty="0" smtClean="0">
                <a:latin typeface="Galano Classic"/>
              </a:rPr>
              <a:t>                       a) </a:t>
            </a:r>
            <a:r>
              <a:rPr lang="fr-BE" sz="1600" dirty="0" smtClean="0">
                <a:solidFill>
                  <a:srgbClr val="ED1A3B"/>
                </a:solidFill>
                <a:latin typeface="Galano Classic"/>
              </a:rPr>
              <a:t>500</a:t>
            </a:r>
            <a:r>
              <a:rPr lang="fr-BE" sz="1600" dirty="0">
                <a:solidFill>
                  <a:srgbClr val="ED1A3B"/>
                </a:solidFill>
                <a:latin typeface="Galano Classic"/>
              </a:rPr>
              <a:t> € par commune </a:t>
            </a:r>
            <a:r>
              <a:rPr lang="fr-BE" sz="1600" dirty="0">
                <a:latin typeface="Galano Classic"/>
              </a:rPr>
              <a:t>membre de la </a:t>
            </a:r>
            <a:r>
              <a:rPr lang="fr-BE" sz="1600" dirty="0" smtClean="0">
                <a:latin typeface="Galano Classic"/>
              </a:rPr>
              <a:t>Maison </a:t>
            </a:r>
            <a:r>
              <a:rPr lang="fr-BE" sz="1600" dirty="0">
                <a:latin typeface="Galano Classic"/>
              </a:rPr>
              <a:t>du T</a:t>
            </a:r>
            <a:r>
              <a:rPr lang="fr-BE" sz="1600" dirty="0" smtClean="0">
                <a:latin typeface="Galano Classic"/>
              </a:rPr>
              <a:t>ourisme</a:t>
            </a:r>
            <a:r>
              <a:rPr lang="fr-BE" sz="1600" dirty="0">
                <a:latin typeface="Galano Classic"/>
              </a:rPr>
              <a:t>;</a:t>
            </a:r>
            <a:endParaRPr lang="fr-FR" sz="1600" dirty="0">
              <a:latin typeface="Galano Classic"/>
            </a:endParaRPr>
          </a:p>
          <a:p>
            <a:pPr algn="l">
              <a:buClr>
                <a:srgbClr val="3ABFC2"/>
              </a:buClr>
            </a:pPr>
            <a:r>
              <a:rPr lang="fr-BE" sz="1600" dirty="0" smtClean="0">
                <a:latin typeface="Galano Classic"/>
              </a:rPr>
              <a:t>                       b) </a:t>
            </a:r>
            <a:r>
              <a:rPr lang="fr-BE" sz="1600" dirty="0" smtClean="0">
                <a:solidFill>
                  <a:srgbClr val="ED1A3B"/>
                </a:solidFill>
                <a:latin typeface="Galano Classic"/>
              </a:rPr>
              <a:t>750 </a:t>
            </a:r>
            <a:r>
              <a:rPr lang="fr-BE" sz="1600" dirty="0">
                <a:solidFill>
                  <a:srgbClr val="ED1A3B"/>
                </a:solidFill>
                <a:latin typeface="Galano Classic"/>
              </a:rPr>
              <a:t>€ par attraction touristique </a:t>
            </a:r>
            <a:r>
              <a:rPr lang="fr-BE" sz="1600" dirty="0">
                <a:latin typeface="Galano Classic"/>
              </a:rPr>
              <a:t>située dans le ressort de la </a:t>
            </a:r>
            <a:r>
              <a:rPr lang="fr-BE" sz="1600" dirty="0" smtClean="0">
                <a:latin typeface="Galano Classic"/>
              </a:rPr>
              <a:t>Maison du Tourisme </a:t>
            </a:r>
            <a:r>
              <a:rPr lang="fr-BE" sz="1600" dirty="0">
                <a:latin typeface="Galano Classic"/>
              </a:rPr>
              <a:t>au 1</a:t>
            </a:r>
            <a:r>
              <a:rPr lang="fr-BE" sz="1600" baseline="30000" dirty="0">
                <a:latin typeface="Galano Classic"/>
              </a:rPr>
              <a:t>er</a:t>
            </a:r>
            <a:r>
              <a:rPr lang="fr-BE" sz="1600" dirty="0">
                <a:latin typeface="Galano Classic"/>
              </a:rPr>
              <a:t> janvier </a:t>
            </a:r>
            <a:endParaRPr lang="fr-BE" sz="1600" dirty="0" smtClean="0">
              <a:latin typeface="Galano Classic"/>
            </a:endParaRPr>
          </a:p>
          <a:p>
            <a:pPr algn="l">
              <a:buClr>
                <a:srgbClr val="3ABFC2"/>
              </a:buClr>
            </a:pPr>
            <a:r>
              <a:rPr lang="fr-BE" sz="1600" dirty="0">
                <a:latin typeface="Galano Classic"/>
              </a:rPr>
              <a:t> </a:t>
            </a:r>
            <a:r>
              <a:rPr lang="fr-BE" sz="1600" dirty="0" smtClean="0">
                <a:latin typeface="Galano Classic"/>
              </a:rPr>
              <a:t>                          précédant </a:t>
            </a:r>
            <a:r>
              <a:rPr lang="fr-BE" sz="1600" dirty="0">
                <a:latin typeface="Galano Classic"/>
              </a:rPr>
              <a:t>la demande de subvention;</a:t>
            </a:r>
            <a:endParaRPr lang="fr-FR" sz="1600" dirty="0">
              <a:latin typeface="Galano Classic"/>
            </a:endParaRPr>
          </a:p>
          <a:p>
            <a:pPr algn="l">
              <a:buClr>
                <a:srgbClr val="3ABFC2"/>
              </a:buClr>
            </a:pPr>
            <a:r>
              <a:rPr lang="fr-BE" sz="1600" dirty="0" smtClean="0">
                <a:latin typeface="Galano Classic"/>
              </a:rPr>
              <a:t>                       c) </a:t>
            </a:r>
            <a:r>
              <a:rPr lang="fr-BE" sz="1600" dirty="0" smtClean="0">
                <a:solidFill>
                  <a:srgbClr val="ED1A3B"/>
                </a:solidFill>
                <a:latin typeface="Galano Classic"/>
              </a:rPr>
              <a:t>750 </a:t>
            </a:r>
            <a:r>
              <a:rPr lang="fr-BE" sz="1600" dirty="0">
                <a:solidFill>
                  <a:srgbClr val="ED1A3B"/>
                </a:solidFill>
                <a:latin typeface="Galano Classic"/>
              </a:rPr>
              <a:t>€  par tranche de 200 lits disponibles et reconnus </a:t>
            </a:r>
            <a:r>
              <a:rPr lang="fr-BE" sz="1600" dirty="0">
                <a:latin typeface="Galano Classic"/>
              </a:rPr>
              <a:t>dans le </a:t>
            </a:r>
            <a:r>
              <a:rPr lang="fr-BE" sz="1600" dirty="0" smtClean="0">
                <a:latin typeface="Galano Classic"/>
              </a:rPr>
              <a:t>ressort </a:t>
            </a:r>
            <a:r>
              <a:rPr lang="fr-BE" sz="1600" dirty="0">
                <a:latin typeface="Galano Classic"/>
              </a:rPr>
              <a:t>de la </a:t>
            </a:r>
            <a:r>
              <a:rPr lang="fr-BE" sz="1600" dirty="0" smtClean="0">
                <a:latin typeface="Galano Classic"/>
              </a:rPr>
              <a:t>Maison </a:t>
            </a:r>
            <a:r>
              <a:rPr lang="fr-BE" sz="1600" dirty="0">
                <a:latin typeface="Galano Classic"/>
              </a:rPr>
              <a:t>du </a:t>
            </a:r>
            <a:r>
              <a:rPr lang="fr-BE" sz="1600" dirty="0" smtClean="0">
                <a:latin typeface="Galano Classic"/>
              </a:rPr>
              <a:t>Tourisme</a:t>
            </a:r>
          </a:p>
          <a:p>
            <a:pPr algn="l">
              <a:buClr>
                <a:srgbClr val="3ABFC2"/>
              </a:buClr>
            </a:pPr>
            <a:r>
              <a:rPr lang="fr-BE" sz="1600" dirty="0">
                <a:latin typeface="Galano Classic"/>
              </a:rPr>
              <a:t> </a:t>
            </a:r>
            <a:r>
              <a:rPr lang="fr-BE" sz="1600" dirty="0" smtClean="0">
                <a:latin typeface="Galano Classic"/>
              </a:rPr>
              <a:t>                          au1</a:t>
            </a:r>
            <a:r>
              <a:rPr lang="fr-BE" sz="1600" baseline="30000" dirty="0" smtClean="0">
                <a:latin typeface="Galano Classic"/>
              </a:rPr>
              <a:t>er</a:t>
            </a:r>
            <a:r>
              <a:rPr lang="fr-BE" sz="1600" dirty="0" smtClean="0">
                <a:latin typeface="Galano Classic"/>
              </a:rPr>
              <a:t> </a:t>
            </a:r>
            <a:r>
              <a:rPr lang="fr-BE" sz="1600" dirty="0">
                <a:latin typeface="Galano Classic"/>
              </a:rPr>
              <a:t>janvier précédant celle de </a:t>
            </a:r>
            <a:r>
              <a:rPr lang="fr-BE" sz="1600" dirty="0" smtClean="0">
                <a:latin typeface="Galano Classic"/>
              </a:rPr>
              <a:t>la demande </a:t>
            </a:r>
            <a:r>
              <a:rPr lang="fr-BE" sz="1600" dirty="0">
                <a:latin typeface="Galano Classic"/>
              </a:rPr>
              <a:t>de </a:t>
            </a:r>
            <a:r>
              <a:rPr lang="fr-BE" sz="1600" dirty="0" smtClean="0">
                <a:latin typeface="Galano Classic"/>
              </a:rPr>
              <a:t>la subvention</a:t>
            </a:r>
            <a:r>
              <a:rPr lang="fr-BE" sz="1600" dirty="0">
                <a:latin typeface="Galano Classic"/>
              </a:rPr>
              <a:t>.</a:t>
            </a:r>
            <a:endParaRPr lang="fr-FR" sz="1600" dirty="0">
              <a:latin typeface="Galano Classic"/>
            </a:endParaRPr>
          </a:p>
          <a:p>
            <a:pPr marL="285750" indent="-285750" algn="l">
              <a:buClr>
                <a:srgbClr val="3ABFC2"/>
              </a:buClr>
              <a:buFont typeface="Courier New" panose="02070309020205020404" pitchFamily="49" charset="0"/>
              <a:buChar char="o"/>
            </a:pPr>
            <a:r>
              <a:rPr lang="fr-BE" sz="1600" dirty="0">
                <a:latin typeface="Galano Classic"/>
              </a:rPr>
              <a:t>Le montant total des subventions octroyées annuellement, à une </a:t>
            </a:r>
            <a:r>
              <a:rPr lang="fr-BE" sz="1600" dirty="0" smtClean="0">
                <a:latin typeface="Galano Classic"/>
              </a:rPr>
              <a:t>Maison </a:t>
            </a:r>
            <a:r>
              <a:rPr lang="fr-BE" sz="1600" dirty="0">
                <a:latin typeface="Galano Classic"/>
              </a:rPr>
              <a:t>du </a:t>
            </a:r>
            <a:r>
              <a:rPr lang="fr-BE" sz="1600" dirty="0" smtClean="0">
                <a:latin typeface="Galano Classic"/>
              </a:rPr>
              <a:t>Tourisme </a:t>
            </a:r>
            <a:r>
              <a:rPr lang="fr-BE" sz="1600" dirty="0">
                <a:latin typeface="Galano Classic"/>
              </a:rPr>
              <a:t>ne peut toutefois </a:t>
            </a:r>
            <a:r>
              <a:rPr lang="fr-BE" sz="1600" dirty="0">
                <a:solidFill>
                  <a:srgbClr val="ED1A3B"/>
                </a:solidFill>
                <a:latin typeface="Galano Classic"/>
              </a:rPr>
              <a:t>excéder</a:t>
            </a:r>
            <a:r>
              <a:rPr lang="fr-BE" sz="1600" dirty="0">
                <a:latin typeface="Galano Classic"/>
              </a:rPr>
              <a:t> </a:t>
            </a:r>
            <a:r>
              <a:rPr lang="fr-BE" sz="1600" b="1" dirty="0">
                <a:solidFill>
                  <a:srgbClr val="ED1A3B"/>
                </a:solidFill>
                <a:latin typeface="Galano Classic"/>
              </a:rPr>
              <a:t>75.000 euros</a:t>
            </a:r>
            <a:r>
              <a:rPr lang="fr-BE" sz="1600" b="1" dirty="0">
                <a:solidFill>
                  <a:srgbClr val="C00000"/>
                </a:solidFill>
                <a:latin typeface="Galano Classic"/>
              </a:rPr>
              <a:t>.</a:t>
            </a:r>
            <a:endParaRPr lang="fr-FR" sz="1600" b="1" dirty="0">
              <a:solidFill>
                <a:srgbClr val="C00000"/>
              </a:solidFill>
              <a:latin typeface="Galano Classic"/>
            </a:endParaRPr>
          </a:p>
          <a:p>
            <a:pPr algn="l"/>
            <a:endParaRPr lang="fr-FR" sz="1800" b="1" u="sng" dirty="0">
              <a:solidFill>
                <a:srgbClr val="3ABFC2"/>
              </a:solidFill>
              <a:latin typeface="Galano Classic"/>
            </a:endParaRPr>
          </a:p>
          <a:p>
            <a:endParaRPr lang="fr-BE" dirty="0"/>
          </a:p>
        </p:txBody>
      </p:sp>
      <p:sp>
        <p:nvSpPr>
          <p:cNvPr id="4" name="Rectangle 3"/>
          <p:cNvSpPr/>
          <p:nvPr/>
        </p:nvSpPr>
        <p:spPr>
          <a:xfrm>
            <a:off x="3930915" y="118748"/>
            <a:ext cx="3708066" cy="338554"/>
          </a:xfrm>
          <a:prstGeom prst="rect">
            <a:avLst/>
          </a:prstGeom>
        </p:spPr>
        <p:txBody>
          <a:bodyPr wrap="none">
            <a:spAutoFit/>
          </a:bodyPr>
          <a:lstStyle/>
          <a:p>
            <a:r>
              <a:rPr lang="fr-FR" sz="1600" b="1" u="sng" dirty="0">
                <a:solidFill>
                  <a:schemeClr val="bg1">
                    <a:lumMod val="50000"/>
                  </a:schemeClr>
                </a:solidFill>
                <a:latin typeface="Galano Classic"/>
              </a:rPr>
              <a:t>Subvention de promotion (Art.584D)</a:t>
            </a:r>
            <a:endParaRPr lang="fr-BE" sz="1600" dirty="0"/>
          </a:p>
        </p:txBody>
      </p:sp>
    </p:spTree>
    <p:extLst>
      <p:ext uri="{BB962C8B-B14F-4D97-AF65-F5344CB8AC3E}">
        <p14:creationId xmlns:p14="http://schemas.microsoft.com/office/powerpoint/2010/main" val="25480353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933797" y="871307"/>
            <a:ext cx="9144000" cy="5005791"/>
          </a:xfrm>
        </p:spPr>
        <p:txBody>
          <a:bodyPr>
            <a:normAutofit fontScale="85000" lnSpcReduction="20000"/>
          </a:bodyPr>
          <a:lstStyle/>
          <a:p>
            <a:pPr marL="342900" indent="-342900" algn="l">
              <a:buClr>
                <a:srgbClr val="3ABFC2"/>
              </a:buClr>
              <a:buFont typeface="Wingdings" panose="05000000000000000000" pitchFamily="2" charset="2"/>
              <a:buChar char="v"/>
            </a:pPr>
            <a:r>
              <a:rPr lang="fr-FR" sz="2000" b="1" u="sng" dirty="0">
                <a:latin typeface="Galano Classic"/>
              </a:rPr>
              <a:t>Taux de la subvention:</a:t>
            </a:r>
          </a:p>
          <a:p>
            <a:pPr marL="342900" indent="-342900" algn="l">
              <a:buFontTx/>
              <a:buChar char="-"/>
            </a:pPr>
            <a:endParaRPr lang="fr-FR" sz="2000" b="1" u="sng" dirty="0" smtClean="0">
              <a:solidFill>
                <a:srgbClr val="3ABFC2"/>
              </a:solidFill>
              <a:latin typeface="Galano Classic"/>
            </a:endParaRPr>
          </a:p>
          <a:p>
            <a:pPr marL="342900" indent="-342900" algn="l">
              <a:buFontTx/>
              <a:buChar char="-"/>
            </a:pPr>
            <a:r>
              <a:rPr lang="fr-FR" sz="2000" b="1" u="sng" dirty="0" smtClean="0">
                <a:solidFill>
                  <a:srgbClr val="3ABFC2"/>
                </a:solidFill>
                <a:latin typeface="Galano Classic"/>
              </a:rPr>
              <a:t>Les Syndicats d’Initiative:</a:t>
            </a:r>
          </a:p>
          <a:p>
            <a:pPr marL="342900" indent="-342900" algn="l">
              <a:buFontTx/>
              <a:buChar char="-"/>
            </a:pPr>
            <a:endParaRPr lang="fr-FR" sz="2000" b="1" u="sng" dirty="0">
              <a:solidFill>
                <a:srgbClr val="3ABFC2"/>
              </a:solidFill>
              <a:latin typeface="Galano Classic"/>
            </a:endParaRPr>
          </a:p>
          <a:p>
            <a:pPr marL="342900" indent="-342900" algn="l">
              <a:lnSpc>
                <a:spcPct val="100000"/>
              </a:lnSpc>
              <a:spcBef>
                <a:spcPts val="0"/>
              </a:spcBef>
              <a:buClr>
                <a:srgbClr val="3ABFC2"/>
              </a:buClr>
              <a:buFont typeface="Courier New" panose="02070309020205020404" pitchFamily="49" charset="0"/>
              <a:buChar char="o"/>
            </a:pPr>
            <a:r>
              <a:rPr lang="fr-FR" sz="1800" dirty="0">
                <a:latin typeface="Galano Classic"/>
              </a:rPr>
              <a:t>L</a:t>
            </a:r>
            <a:r>
              <a:rPr lang="fr-FR" sz="1800" dirty="0" smtClean="0">
                <a:latin typeface="Galano Classic"/>
              </a:rPr>
              <a:t>e </a:t>
            </a:r>
            <a:r>
              <a:rPr lang="fr-FR" sz="1800" dirty="0">
                <a:latin typeface="Galano Classic"/>
              </a:rPr>
              <a:t>taux de la subvention s’élève à </a:t>
            </a:r>
            <a:r>
              <a:rPr lang="fr-FR" sz="1800" b="1" dirty="0">
                <a:solidFill>
                  <a:srgbClr val="ED1A3B"/>
                </a:solidFill>
                <a:latin typeface="Galano Classic"/>
              </a:rPr>
              <a:t>40%</a:t>
            </a:r>
            <a:r>
              <a:rPr lang="fr-FR" sz="1800" dirty="0">
                <a:latin typeface="Galano Classic"/>
              </a:rPr>
              <a:t> du coût de l’action ou de la campagne de promotion </a:t>
            </a:r>
            <a:r>
              <a:rPr lang="fr-FR" sz="1800" dirty="0" smtClean="0">
                <a:latin typeface="Galano Classic"/>
              </a:rPr>
              <a:t>touristique</a:t>
            </a:r>
            <a:r>
              <a:rPr lang="fr-FR" sz="1800" dirty="0">
                <a:latin typeface="Galano Classic"/>
              </a:rPr>
              <a:t>;</a:t>
            </a:r>
            <a:endParaRPr lang="fr-FR" sz="1800" dirty="0" smtClean="0">
              <a:latin typeface="Galano Classic"/>
            </a:endParaRPr>
          </a:p>
          <a:p>
            <a:pPr marL="285750" indent="-285750" algn="l">
              <a:lnSpc>
                <a:spcPct val="100000"/>
              </a:lnSpc>
              <a:spcBef>
                <a:spcPts val="0"/>
              </a:spcBef>
              <a:buClr>
                <a:srgbClr val="3ABFC2"/>
              </a:buClr>
              <a:buFont typeface="Courier New" panose="02070309020205020404" pitchFamily="49" charset="0"/>
              <a:buChar char="o"/>
            </a:pPr>
            <a:endParaRPr lang="fr-FR" sz="1800" dirty="0">
              <a:latin typeface="Galano Classic"/>
            </a:endParaRPr>
          </a:p>
          <a:p>
            <a:pPr marL="342900" indent="-342900" algn="l">
              <a:lnSpc>
                <a:spcPct val="100000"/>
              </a:lnSpc>
              <a:spcBef>
                <a:spcPts val="0"/>
              </a:spcBef>
              <a:buClr>
                <a:srgbClr val="3ABFC2"/>
              </a:buClr>
              <a:buFont typeface="Courier New" panose="02070309020205020404" pitchFamily="49" charset="0"/>
              <a:buChar char="o"/>
            </a:pPr>
            <a:r>
              <a:rPr lang="fr-FR" sz="1800" dirty="0">
                <a:latin typeface="Galano Classic"/>
              </a:rPr>
              <a:t>En cas de conclusion </a:t>
            </a:r>
            <a:r>
              <a:rPr lang="fr-FR" sz="1800" b="1" dirty="0">
                <a:solidFill>
                  <a:srgbClr val="ED1A3B"/>
                </a:solidFill>
                <a:latin typeface="Galano Classic"/>
              </a:rPr>
              <a:t>d’une convention de partenariat avec la </a:t>
            </a:r>
            <a:r>
              <a:rPr lang="fr-FR" sz="1800" b="1" dirty="0" smtClean="0">
                <a:solidFill>
                  <a:srgbClr val="ED1A3B"/>
                </a:solidFill>
                <a:latin typeface="Galano Classic"/>
              </a:rPr>
              <a:t>Maison </a:t>
            </a:r>
            <a:r>
              <a:rPr lang="fr-FR" sz="1800" b="1" dirty="0">
                <a:solidFill>
                  <a:srgbClr val="ED1A3B"/>
                </a:solidFill>
                <a:latin typeface="Galano Classic"/>
              </a:rPr>
              <a:t>du </a:t>
            </a:r>
            <a:r>
              <a:rPr lang="fr-FR" sz="1800" b="1" dirty="0" smtClean="0">
                <a:solidFill>
                  <a:srgbClr val="ED1A3B"/>
                </a:solidFill>
                <a:latin typeface="Galano Classic"/>
              </a:rPr>
              <a:t>Tourisme </a:t>
            </a:r>
            <a:r>
              <a:rPr lang="fr-FR" sz="1800" b="1" dirty="0">
                <a:solidFill>
                  <a:srgbClr val="ED1A3B"/>
                </a:solidFill>
                <a:latin typeface="Galano Classic"/>
              </a:rPr>
              <a:t>de son ressort</a:t>
            </a:r>
            <a:r>
              <a:rPr lang="fr-FR" sz="1800" b="1" dirty="0">
                <a:solidFill>
                  <a:srgbClr val="C00000"/>
                </a:solidFill>
                <a:latin typeface="Galano Classic"/>
              </a:rPr>
              <a:t> </a:t>
            </a:r>
            <a:r>
              <a:rPr lang="fr-FR" sz="1800" b="1" dirty="0">
                <a:solidFill>
                  <a:srgbClr val="5612A0"/>
                </a:solidFill>
                <a:latin typeface="Galano Classic"/>
              </a:rPr>
              <a:t>(*)</a:t>
            </a:r>
            <a:r>
              <a:rPr lang="fr-FR" sz="1800" dirty="0">
                <a:solidFill>
                  <a:srgbClr val="5612A0"/>
                </a:solidFill>
                <a:latin typeface="Galano Classic"/>
              </a:rPr>
              <a:t>,</a:t>
            </a:r>
            <a:r>
              <a:rPr lang="fr-FR" sz="1800" dirty="0">
                <a:latin typeface="Galano Classic"/>
              </a:rPr>
              <a:t> laquelle définit le rôle de chacun au regard des différentes missions qui leur sont attribuées, le taux de la subvention est porté à </a:t>
            </a:r>
            <a:r>
              <a:rPr lang="fr-FR" sz="1800" b="1" dirty="0">
                <a:solidFill>
                  <a:srgbClr val="ED1A3B"/>
                </a:solidFill>
                <a:latin typeface="Galano Classic"/>
              </a:rPr>
              <a:t>50</a:t>
            </a:r>
            <a:r>
              <a:rPr lang="fr-FR" sz="1800" b="1" dirty="0" smtClean="0">
                <a:solidFill>
                  <a:srgbClr val="ED1A3B"/>
                </a:solidFill>
                <a:latin typeface="Galano Classic"/>
              </a:rPr>
              <a:t>%;</a:t>
            </a:r>
          </a:p>
          <a:p>
            <a:pPr marL="342900" indent="-342900" algn="l">
              <a:lnSpc>
                <a:spcPct val="100000"/>
              </a:lnSpc>
              <a:spcBef>
                <a:spcPts val="0"/>
              </a:spcBef>
              <a:buClr>
                <a:srgbClr val="3ABFC2"/>
              </a:buClr>
              <a:buFont typeface="Courier New" panose="02070309020205020404" pitchFamily="49" charset="0"/>
              <a:buChar char="o"/>
            </a:pPr>
            <a:endParaRPr lang="fr-FR" sz="1800" b="1" dirty="0">
              <a:solidFill>
                <a:srgbClr val="ED1A3B"/>
              </a:solidFill>
              <a:latin typeface="Galano Classic"/>
            </a:endParaRPr>
          </a:p>
          <a:p>
            <a:pPr marL="285750" indent="-285750" algn="l">
              <a:buClr>
                <a:srgbClr val="3ABFC2"/>
              </a:buClr>
              <a:buFont typeface="Courier New" panose="02070309020205020404" pitchFamily="49" charset="0"/>
              <a:buChar char="o"/>
            </a:pPr>
            <a:r>
              <a:rPr lang="fr-FR" sz="1800" dirty="0">
                <a:latin typeface="Galano Classic"/>
              </a:rPr>
              <a:t>Pour les actions et campagnes de promotion touristique s’intégrant dans les thèmes déterminés </a:t>
            </a:r>
            <a:endParaRPr lang="fr-FR" sz="1800" dirty="0" smtClean="0">
              <a:latin typeface="Galano Classic"/>
            </a:endParaRPr>
          </a:p>
          <a:p>
            <a:pPr algn="l">
              <a:buClr>
                <a:srgbClr val="3ABFC2"/>
              </a:buClr>
            </a:pPr>
            <a:r>
              <a:rPr lang="fr-FR" sz="1800" dirty="0" smtClean="0">
                <a:latin typeface="Galano Classic"/>
              </a:rPr>
              <a:t>      annuellement ou </a:t>
            </a:r>
            <a:r>
              <a:rPr lang="fr-FR" sz="1800" dirty="0" err="1" smtClean="0">
                <a:latin typeface="Galano Classic"/>
              </a:rPr>
              <a:t>pluriannuellement</a:t>
            </a:r>
            <a:r>
              <a:rPr lang="fr-FR" sz="1800" dirty="0" smtClean="0">
                <a:latin typeface="Galano Classic"/>
              </a:rPr>
              <a:t> </a:t>
            </a:r>
            <a:r>
              <a:rPr lang="fr-FR" sz="1800" dirty="0">
                <a:latin typeface="Galano Classic"/>
              </a:rPr>
              <a:t>par le gouvernement ou en cas de collaboration avec Wallonie </a:t>
            </a:r>
          </a:p>
          <a:p>
            <a:pPr algn="l">
              <a:buClr>
                <a:srgbClr val="3ABFC2"/>
              </a:buClr>
            </a:pPr>
            <a:r>
              <a:rPr lang="fr-FR" sz="1800" dirty="0" smtClean="0">
                <a:latin typeface="Galano Classic"/>
              </a:rPr>
              <a:t>      Belgique </a:t>
            </a:r>
            <a:r>
              <a:rPr lang="fr-FR" sz="1800" dirty="0">
                <a:latin typeface="Galano Classic"/>
              </a:rPr>
              <a:t>Tourisme,</a:t>
            </a:r>
            <a:r>
              <a:rPr lang="fr-BE" sz="1800" dirty="0">
                <a:latin typeface="Galano Classic"/>
              </a:rPr>
              <a:t> l</a:t>
            </a:r>
            <a:r>
              <a:rPr lang="fr-FR" sz="1800" dirty="0">
                <a:latin typeface="Galano Classic"/>
              </a:rPr>
              <a:t>e taux d’intervention </a:t>
            </a:r>
            <a:r>
              <a:rPr lang="fr-FR" sz="1800" dirty="0" smtClean="0">
                <a:latin typeface="Galano Classic"/>
              </a:rPr>
              <a:t>est porté </a:t>
            </a:r>
            <a:r>
              <a:rPr lang="fr-FR" sz="1800" b="1" dirty="0">
                <a:solidFill>
                  <a:srgbClr val="ED1A3B"/>
                </a:solidFill>
                <a:latin typeface="Galano Classic"/>
              </a:rPr>
              <a:t>à 50%.</a:t>
            </a:r>
            <a:endParaRPr lang="fr-FR" sz="1000" dirty="0">
              <a:solidFill>
                <a:srgbClr val="ED1A3B"/>
              </a:solidFill>
              <a:latin typeface="Galano Classic"/>
            </a:endParaRPr>
          </a:p>
          <a:p>
            <a:pPr marL="342900" indent="-342900" algn="l">
              <a:lnSpc>
                <a:spcPct val="100000"/>
              </a:lnSpc>
              <a:spcBef>
                <a:spcPts val="0"/>
              </a:spcBef>
              <a:buClr>
                <a:srgbClr val="3ABFC2"/>
              </a:buClr>
              <a:buFont typeface="Courier New" panose="02070309020205020404" pitchFamily="49" charset="0"/>
              <a:buChar char="o"/>
            </a:pPr>
            <a:endParaRPr lang="fr-FR" sz="1800" dirty="0" smtClean="0">
              <a:solidFill>
                <a:srgbClr val="ED1A3B"/>
              </a:solidFill>
              <a:latin typeface="Galano Classic"/>
            </a:endParaRPr>
          </a:p>
          <a:p>
            <a:pPr marL="285750" indent="-285750" algn="l">
              <a:lnSpc>
                <a:spcPct val="100000"/>
              </a:lnSpc>
              <a:spcBef>
                <a:spcPts val="0"/>
              </a:spcBef>
              <a:buClr>
                <a:srgbClr val="3ABFC2"/>
              </a:buClr>
              <a:buFont typeface="Courier New" panose="02070309020205020404" pitchFamily="49" charset="0"/>
              <a:buChar char="o"/>
            </a:pPr>
            <a:endParaRPr lang="fr-FR" sz="1800" dirty="0">
              <a:solidFill>
                <a:srgbClr val="C00000"/>
              </a:solidFill>
              <a:latin typeface="Galano Classic"/>
            </a:endParaRPr>
          </a:p>
          <a:p>
            <a:pPr marL="342900" indent="-342900" algn="l">
              <a:lnSpc>
                <a:spcPct val="100000"/>
              </a:lnSpc>
              <a:spcBef>
                <a:spcPts val="0"/>
              </a:spcBef>
              <a:buClr>
                <a:srgbClr val="3ABFC2"/>
              </a:buClr>
              <a:buFont typeface="Courier New" panose="02070309020205020404" pitchFamily="49" charset="0"/>
              <a:buChar char="o"/>
            </a:pPr>
            <a:r>
              <a:rPr lang="fr-BE" sz="1800" dirty="0">
                <a:latin typeface="Galano Classic"/>
              </a:rPr>
              <a:t>Le montant des subventions accordées annuellement ne peut dépasser</a:t>
            </a:r>
            <a:r>
              <a:rPr lang="fr-FR" sz="1800" dirty="0">
                <a:latin typeface="Galano Classic"/>
              </a:rPr>
              <a:t> </a:t>
            </a:r>
            <a:r>
              <a:rPr lang="fr-BE" sz="1800" b="1" dirty="0">
                <a:solidFill>
                  <a:srgbClr val="ED1A3B"/>
                </a:solidFill>
                <a:latin typeface="Galano Classic"/>
              </a:rPr>
              <a:t>6.000 €</a:t>
            </a:r>
            <a:r>
              <a:rPr lang="fr-BE" sz="1800" dirty="0">
                <a:solidFill>
                  <a:srgbClr val="ED1A3B"/>
                </a:solidFill>
                <a:latin typeface="Galano Classic"/>
              </a:rPr>
              <a:t> </a:t>
            </a:r>
            <a:r>
              <a:rPr lang="fr-BE" sz="1800" dirty="0">
                <a:latin typeface="Galano Classic"/>
              </a:rPr>
              <a:t>par </a:t>
            </a:r>
            <a:r>
              <a:rPr lang="fr-BE" sz="1800" dirty="0" smtClean="0">
                <a:latin typeface="Galano Classic"/>
              </a:rPr>
              <a:t>Syndicat d’Initiative;</a:t>
            </a:r>
            <a:endParaRPr lang="fr-FR" sz="1800" dirty="0">
              <a:latin typeface="Galano Classic"/>
            </a:endParaRPr>
          </a:p>
          <a:p>
            <a:pPr marL="342900" indent="-342900" algn="l">
              <a:lnSpc>
                <a:spcPct val="100000"/>
              </a:lnSpc>
              <a:spcBef>
                <a:spcPts val="0"/>
              </a:spcBef>
              <a:buClr>
                <a:srgbClr val="3ABFC2"/>
              </a:buClr>
              <a:buFont typeface="Wingdings" panose="05000000000000000000" pitchFamily="2" charset="2"/>
              <a:buChar char="v"/>
            </a:pPr>
            <a:endParaRPr lang="fr-FR" sz="1800" b="1" dirty="0" smtClean="0">
              <a:solidFill>
                <a:srgbClr val="5612A0"/>
              </a:solidFill>
              <a:latin typeface="Galano Classic"/>
            </a:endParaRPr>
          </a:p>
          <a:p>
            <a:pPr algn="l">
              <a:lnSpc>
                <a:spcPct val="100000"/>
              </a:lnSpc>
              <a:spcBef>
                <a:spcPts val="0"/>
              </a:spcBef>
              <a:buClr>
                <a:srgbClr val="3ABFC2"/>
              </a:buClr>
            </a:pPr>
            <a:endParaRPr lang="fr-FR" sz="1800" b="1" dirty="0" smtClean="0">
              <a:solidFill>
                <a:srgbClr val="5612A0"/>
              </a:solidFill>
              <a:latin typeface="Galano Classic"/>
            </a:endParaRPr>
          </a:p>
          <a:p>
            <a:pPr algn="l">
              <a:lnSpc>
                <a:spcPct val="100000"/>
              </a:lnSpc>
              <a:spcBef>
                <a:spcPts val="0"/>
              </a:spcBef>
              <a:buClr>
                <a:srgbClr val="3ABFC2"/>
              </a:buClr>
            </a:pPr>
            <a:endParaRPr lang="fr-FR" sz="1800" b="1" dirty="0">
              <a:solidFill>
                <a:srgbClr val="5612A0"/>
              </a:solidFill>
              <a:latin typeface="Galano Classic"/>
            </a:endParaRPr>
          </a:p>
          <a:p>
            <a:pPr algn="l">
              <a:lnSpc>
                <a:spcPct val="100000"/>
              </a:lnSpc>
              <a:spcBef>
                <a:spcPts val="0"/>
              </a:spcBef>
              <a:buClr>
                <a:srgbClr val="3ABFC2"/>
              </a:buClr>
            </a:pPr>
            <a:endParaRPr lang="fr-FR" sz="1800" b="1" dirty="0">
              <a:solidFill>
                <a:srgbClr val="5612A0"/>
              </a:solidFill>
              <a:latin typeface="Galano Classic"/>
            </a:endParaRPr>
          </a:p>
          <a:p>
            <a:pPr algn="l">
              <a:lnSpc>
                <a:spcPct val="100000"/>
              </a:lnSpc>
              <a:spcBef>
                <a:spcPts val="0"/>
              </a:spcBef>
              <a:buClr>
                <a:srgbClr val="3ABFC2"/>
              </a:buClr>
            </a:pPr>
            <a:r>
              <a:rPr lang="fr-FR" sz="1600" b="1" dirty="0" smtClean="0">
                <a:solidFill>
                  <a:srgbClr val="5612A0"/>
                </a:solidFill>
                <a:latin typeface="Galano Classic"/>
              </a:rPr>
              <a:t>(*) </a:t>
            </a:r>
            <a:r>
              <a:rPr lang="fr-FR" sz="1600" b="1" dirty="0">
                <a:solidFill>
                  <a:srgbClr val="5612A0"/>
                </a:solidFill>
                <a:latin typeface="Galano Classic"/>
              </a:rPr>
              <a:t>Convention de partenariat voir ci-après</a:t>
            </a:r>
          </a:p>
          <a:p>
            <a:pPr algn="l"/>
            <a:endParaRPr lang="fr-FR" sz="2000" b="1" u="sng" dirty="0">
              <a:solidFill>
                <a:srgbClr val="3ABFC2"/>
              </a:solidFill>
              <a:latin typeface="Galano Classic"/>
            </a:endParaRPr>
          </a:p>
          <a:p>
            <a:endParaRPr lang="fr-BE" dirty="0"/>
          </a:p>
        </p:txBody>
      </p:sp>
      <p:sp>
        <p:nvSpPr>
          <p:cNvPr id="4" name="Rectangle 3"/>
          <p:cNvSpPr/>
          <p:nvPr/>
        </p:nvSpPr>
        <p:spPr>
          <a:xfrm>
            <a:off x="3930915" y="118748"/>
            <a:ext cx="3708066" cy="338554"/>
          </a:xfrm>
          <a:prstGeom prst="rect">
            <a:avLst/>
          </a:prstGeom>
        </p:spPr>
        <p:txBody>
          <a:bodyPr wrap="none">
            <a:spAutoFit/>
          </a:bodyPr>
          <a:lstStyle/>
          <a:p>
            <a:r>
              <a:rPr lang="fr-FR" sz="1600" b="1" u="sng" dirty="0">
                <a:solidFill>
                  <a:schemeClr val="bg1">
                    <a:lumMod val="50000"/>
                  </a:schemeClr>
                </a:solidFill>
                <a:latin typeface="Galano Classic"/>
              </a:rPr>
              <a:t>Subvention de promotion (Art.584D)</a:t>
            </a:r>
            <a:endParaRPr lang="fr-BE" sz="1600" dirty="0"/>
          </a:p>
        </p:txBody>
      </p:sp>
    </p:spTree>
    <p:extLst>
      <p:ext uri="{BB962C8B-B14F-4D97-AF65-F5344CB8AC3E}">
        <p14:creationId xmlns:p14="http://schemas.microsoft.com/office/powerpoint/2010/main" val="35802031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900545" y="958589"/>
            <a:ext cx="10446327" cy="4827069"/>
          </a:xfrm>
        </p:spPr>
        <p:txBody>
          <a:bodyPr>
            <a:normAutofit fontScale="55000" lnSpcReduction="20000"/>
          </a:bodyPr>
          <a:lstStyle/>
          <a:p>
            <a:pPr marL="457200" indent="-457200" algn="l">
              <a:buClr>
                <a:srgbClr val="3ABFC2"/>
              </a:buClr>
              <a:buFont typeface="Wingdings" panose="05000000000000000000" pitchFamily="2" charset="2"/>
              <a:buChar char="v"/>
            </a:pPr>
            <a:r>
              <a:rPr lang="fr-FR" sz="2800" b="1" u="sng" dirty="0">
                <a:latin typeface="Galano Classic"/>
              </a:rPr>
              <a:t>Taux de la subvention:</a:t>
            </a:r>
          </a:p>
          <a:p>
            <a:pPr marL="342900" indent="-342900" algn="l">
              <a:buFontTx/>
              <a:buChar char="-"/>
            </a:pPr>
            <a:endParaRPr lang="fr-FR" sz="2600" b="1" u="sng" dirty="0" smtClean="0">
              <a:solidFill>
                <a:srgbClr val="3ABFC2"/>
              </a:solidFill>
              <a:latin typeface="Galano Classic"/>
            </a:endParaRPr>
          </a:p>
          <a:p>
            <a:pPr marL="342900" indent="-342900" algn="l">
              <a:buFontTx/>
              <a:buChar char="-"/>
            </a:pPr>
            <a:r>
              <a:rPr lang="fr-FR" sz="2600" b="1" u="sng" dirty="0" smtClean="0">
                <a:solidFill>
                  <a:srgbClr val="3ABFC2"/>
                </a:solidFill>
                <a:latin typeface="Galano Classic"/>
              </a:rPr>
              <a:t>Les Offices du Tourisme:</a:t>
            </a:r>
          </a:p>
          <a:p>
            <a:pPr algn="l"/>
            <a:endParaRPr lang="fr-FR" sz="2000" b="1" u="sng" dirty="0" smtClean="0">
              <a:solidFill>
                <a:srgbClr val="3ABFC2"/>
              </a:solidFill>
              <a:latin typeface="Galano Classic"/>
            </a:endParaRPr>
          </a:p>
          <a:p>
            <a:pPr algn="l"/>
            <a:endParaRPr lang="fr-FR" sz="2000" b="1" u="sng" dirty="0" smtClean="0">
              <a:solidFill>
                <a:srgbClr val="3ABFC2"/>
              </a:solidFill>
              <a:latin typeface="Galano Classic"/>
            </a:endParaRPr>
          </a:p>
          <a:p>
            <a:pPr marL="342900" indent="-342900" algn="l">
              <a:lnSpc>
                <a:spcPct val="110000"/>
              </a:lnSpc>
              <a:spcBef>
                <a:spcPts val="0"/>
              </a:spcBef>
              <a:buClr>
                <a:srgbClr val="3ABFC2"/>
              </a:buClr>
              <a:buFont typeface="Courier New" panose="02070309020205020404" pitchFamily="49" charset="0"/>
              <a:buChar char="o"/>
            </a:pPr>
            <a:r>
              <a:rPr lang="fr-FR" sz="2300" dirty="0" smtClean="0">
                <a:latin typeface="Galano Classic"/>
              </a:rPr>
              <a:t>Le taux </a:t>
            </a:r>
            <a:r>
              <a:rPr lang="fr-FR" sz="2300" dirty="0">
                <a:latin typeface="Galano Classic"/>
              </a:rPr>
              <a:t>de la subvention visée à l’article </a:t>
            </a:r>
            <a:r>
              <a:rPr lang="fr-FR" sz="2300" dirty="0" smtClean="0">
                <a:latin typeface="Galano Classic"/>
              </a:rPr>
              <a:t>584.D </a:t>
            </a:r>
            <a:r>
              <a:rPr lang="fr-FR" sz="2300" dirty="0">
                <a:latin typeface="Galano Classic"/>
              </a:rPr>
              <a:t>s’élève à </a:t>
            </a:r>
            <a:r>
              <a:rPr lang="fr-FR" sz="2300" b="1" dirty="0">
                <a:solidFill>
                  <a:srgbClr val="ED1A3B"/>
                </a:solidFill>
                <a:latin typeface="Galano Classic"/>
              </a:rPr>
              <a:t>30%</a:t>
            </a:r>
            <a:r>
              <a:rPr lang="fr-FR" sz="2300" dirty="0">
                <a:latin typeface="Galano Classic"/>
              </a:rPr>
              <a:t> du coût de l’action ou de la campagne de pro­motion </a:t>
            </a:r>
            <a:r>
              <a:rPr lang="fr-FR" sz="2300" dirty="0" smtClean="0">
                <a:latin typeface="Galano Classic"/>
              </a:rPr>
              <a:t>touristique</a:t>
            </a:r>
            <a:r>
              <a:rPr lang="fr-FR" sz="2300" dirty="0">
                <a:latin typeface="Galano Classic"/>
              </a:rPr>
              <a:t>;</a:t>
            </a:r>
            <a:endParaRPr lang="fr-FR" sz="2300" dirty="0" smtClean="0">
              <a:latin typeface="Galano Classic"/>
            </a:endParaRPr>
          </a:p>
          <a:p>
            <a:pPr marL="342900" indent="-342900" algn="l">
              <a:lnSpc>
                <a:spcPct val="110000"/>
              </a:lnSpc>
              <a:spcBef>
                <a:spcPts val="0"/>
              </a:spcBef>
              <a:buClr>
                <a:srgbClr val="3ABFC2"/>
              </a:buClr>
              <a:buFont typeface="Courier New" panose="02070309020205020404" pitchFamily="49" charset="0"/>
              <a:buChar char="o"/>
            </a:pPr>
            <a:endParaRPr lang="fr-FR" sz="2300" dirty="0">
              <a:latin typeface="Galano Classic"/>
            </a:endParaRPr>
          </a:p>
          <a:p>
            <a:pPr marL="342900" indent="-342900" algn="l">
              <a:lnSpc>
                <a:spcPct val="110000"/>
              </a:lnSpc>
              <a:spcBef>
                <a:spcPts val="0"/>
              </a:spcBef>
              <a:buClr>
                <a:srgbClr val="3ABFC2"/>
              </a:buClr>
              <a:buFont typeface="Courier New" panose="02070309020205020404" pitchFamily="49" charset="0"/>
              <a:buChar char="o"/>
            </a:pPr>
            <a:r>
              <a:rPr lang="fr-FR" sz="2300" dirty="0">
                <a:latin typeface="Galano Classic"/>
              </a:rPr>
              <a:t>En cas de conclusion </a:t>
            </a:r>
            <a:r>
              <a:rPr lang="fr-FR" sz="2300" b="1" dirty="0">
                <a:solidFill>
                  <a:srgbClr val="ED1A3B"/>
                </a:solidFill>
                <a:latin typeface="Galano Classic"/>
              </a:rPr>
              <a:t>d’une convention de partenariat avec la </a:t>
            </a:r>
            <a:r>
              <a:rPr lang="fr-FR" sz="2300" b="1" dirty="0" smtClean="0">
                <a:solidFill>
                  <a:srgbClr val="ED1A3B"/>
                </a:solidFill>
                <a:latin typeface="Galano Classic"/>
              </a:rPr>
              <a:t>Maison </a:t>
            </a:r>
            <a:r>
              <a:rPr lang="fr-FR" sz="2300" b="1" dirty="0">
                <a:solidFill>
                  <a:srgbClr val="ED1A3B"/>
                </a:solidFill>
                <a:latin typeface="Galano Classic"/>
              </a:rPr>
              <a:t>du </a:t>
            </a:r>
            <a:r>
              <a:rPr lang="fr-FR" sz="2300" b="1" dirty="0" smtClean="0">
                <a:solidFill>
                  <a:srgbClr val="ED1A3B"/>
                </a:solidFill>
                <a:latin typeface="Galano Classic"/>
              </a:rPr>
              <a:t>Tou­risme </a:t>
            </a:r>
            <a:r>
              <a:rPr lang="fr-FR" sz="2300" b="1" dirty="0">
                <a:solidFill>
                  <a:srgbClr val="ED1A3B"/>
                </a:solidFill>
                <a:latin typeface="Galano Classic"/>
              </a:rPr>
              <a:t>de son ressort </a:t>
            </a:r>
            <a:r>
              <a:rPr lang="fr-FR" sz="2300" b="1" dirty="0">
                <a:solidFill>
                  <a:srgbClr val="5612A0"/>
                </a:solidFill>
                <a:latin typeface="Galano Classic"/>
              </a:rPr>
              <a:t>(*)</a:t>
            </a:r>
            <a:r>
              <a:rPr lang="fr-FR" sz="2300" dirty="0">
                <a:latin typeface="Galano Classic"/>
              </a:rPr>
              <a:t>, laquelle définit le rôle de chacun au regard des différentes missions qui leur sont attribuées, le taux de la subvention est porté à </a:t>
            </a:r>
            <a:r>
              <a:rPr lang="fr-FR" sz="2300" b="1" dirty="0">
                <a:solidFill>
                  <a:srgbClr val="ED1A3B"/>
                </a:solidFill>
                <a:latin typeface="Galano Classic"/>
              </a:rPr>
              <a:t>40</a:t>
            </a:r>
            <a:r>
              <a:rPr lang="fr-FR" sz="2300" b="1" dirty="0" smtClean="0">
                <a:solidFill>
                  <a:srgbClr val="ED1A3B"/>
                </a:solidFill>
                <a:latin typeface="Galano Classic"/>
              </a:rPr>
              <a:t>%;</a:t>
            </a:r>
          </a:p>
          <a:p>
            <a:pPr marL="342900" indent="-342900" algn="l">
              <a:lnSpc>
                <a:spcPct val="110000"/>
              </a:lnSpc>
              <a:spcBef>
                <a:spcPts val="0"/>
              </a:spcBef>
              <a:buClr>
                <a:srgbClr val="3ABFC2"/>
              </a:buClr>
              <a:buFont typeface="Courier New" panose="02070309020205020404" pitchFamily="49" charset="0"/>
              <a:buChar char="o"/>
            </a:pPr>
            <a:endParaRPr lang="fr-FR" sz="2300" b="1" dirty="0">
              <a:solidFill>
                <a:srgbClr val="ED1A3B"/>
              </a:solidFill>
              <a:latin typeface="Galano Classic"/>
            </a:endParaRPr>
          </a:p>
          <a:p>
            <a:pPr marL="285750" indent="-285750" algn="l">
              <a:buClr>
                <a:srgbClr val="3ABFC2"/>
              </a:buClr>
              <a:buFont typeface="Courier New" panose="02070309020205020404" pitchFamily="49" charset="0"/>
              <a:buChar char="o"/>
            </a:pPr>
            <a:r>
              <a:rPr lang="fr-FR" dirty="0">
                <a:latin typeface="Galano Classic"/>
              </a:rPr>
              <a:t>Pour les actions et campagnes de promotion touristique s’intégrant dans les thèmes déterminés annuellement ou</a:t>
            </a:r>
          </a:p>
          <a:p>
            <a:pPr algn="l">
              <a:buClr>
                <a:srgbClr val="3ABFC2"/>
              </a:buClr>
            </a:pPr>
            <a:r>
              <a:rPr lang="fr-FR" dirty="0">
                <a:latin typeface="Galano Classic"/>
              </a:rPr>
              <a:t>      </a:t>
            </a:r>
            <a:r>
              <a:rPr lang="fr-FR" dirty="0" err="1">
                <a:latin typeface="Galano Classic"/>
              </a:rPr>
              <a:t>pluriannuellement</a:t>
            </a:r>
            <a:r>
              <a:rPr lang="fr-FR" dirty="0">
                <a:latin typeface="Galano Classic"/>
              </a:rPr>
              <a:t> par le gouvernement ou en cas de collaboration avec Wallonie Belgique Tourisme,</a:t>
            </a:r>
            <a:r>
              <a:rPr lang="fr-BE" dirty="0">
                <a:latin typeface="Galano Classic"/>
              </a:rPr>
              <a:t> l</a:t>
            </a:r>
            <a:r>
              <a:rPr lang="fr-FR" dirty="0">
                <a:latin typeface="Galano Classic"/>
              </a:rPr>
              <a:t>e taux d’intervention est </a:t>
            </a:r>
          </a:p>
          <a:p>
            <a:pPr algn="l">
              <a:buClr>
                <a:srgbClr val="3ABFC2"/>
              </a:buClr>
            </a:pPr>
            <a:r>
              <a:rPr lang="fr-FR" dirty="0">
                <a:latin typeface="Galano Classic"/>
              </a:rPr>
              <a:t>      porté </a:t>
            </a:r>
            <a:r>
              <a:rPr lang="fr-FR" b="1" dirty="0">
                <a:solidFill>
                  <a:srgbClr val="ED1A3B"/>
                </a:solidFill>
                <a:latin typeface="Galano Classic"/>
              </a:rPr>
              <a:t>à 50</a:t>
            </a:r>
            <a:r>
              <a:rPr lang="fr-FR" b="1" dirty="0" smtClean="0">
                <a:solidFill>
                  <a:srgbClr val="ED1A3B"/>
                </a:solidFill>
                <a:latin typeface="Galano Classic"/>
              </a:rPr>
              <a:t>%.</a:t>
            </a:r>
            <a:endParaRPr lang="fr-FR" sz="2300" b="1" dirty="0" smtClean="0">
              <a:solidFill>
                <a:srgbClr val="ED1A3B"/>
              </a:solidFill>
              <a:latin typeface="Galano Classic"/>
            </a:endParaRPr>
          </a:p>
          <a:p>
            <a:pPr marL="342900" indent="-342900" algn="l">
              <a:lnSpc>
                <a:spcPct val="110000"/>
              </a:lnSpc>
              <a:spcBef>
                <a:spcPts val="0"/>
              </a:spcBef>
              <a:buClr>
                <a:srgbClr val="3ABFC2"/>
              </a:buClr>
              <a:buFont typeface="Courier New" panose="02070309020205020404" pitchFamily="49" charset="0"/>
              <a:buChar char="o"/>
            </a:pPr>
            <a:endParaRPr lang="fr-FR" sz="2300" b="1" dirty="0">
              <a:solidFill>
                <a:srgbClr val="C00000"/>
              </a:solidFill>
              <a:latin typeface="Galano Classic"/>
            </a:endParaRPr>
          </a:p>
          <a:p>
            <a:pPr marL="342900" indent="-342900" algn="l">
              <a:lnSpc>
                <a:spcPct val="110000"/>
              </a:lnSpc>
              <a:spcBef>
                <a:spcPts val="0"/>
              </a:spcBef>
              <a:buClr>
                <a:srgbClr val="3ABFC2"/>
              </a:buClr>
              <a:buFont typeface="Courier New" panose="02070309020205020404" pitchFamily="49" charset="0"/>
              <a:buChar char="o"/>
            </a:pPr>
            <a:r>
              <a:rPr lang="fr-BE" sz="2300" dirty="0">
                <a:latin typeface="Galano Classic"/>
              </a:rPr>
              <a:t>Le montant des subventions accordées annuellement ne peut dépasser</a:t>
            </a:r>
            <a:r>
              <a:rPr lang="fr-FR" sz="2300" dirty="0">
                <a:latin typeface="Galano Classic"/>
              </a:rPr>
              <a:t> </a:t>
            </a:r>
            <a:r>
              <a:rPr lang="fr-BE" sz="2300" b="1" dirty="0">
                <a:solidFill>
                  <a:srgbClr val="ED1A3B"/>
                </a:solidFill>
                <a:latin typeface="Galano Classic"/>
              </a:rPr>
              <a:t>6.000 €</a:t>
            </a:r>
            <a:r>
              <a:rPr lang="fr-BE" sz="2300" dirty="0">
                <a:solidFill>
                  <a:srgbClr val="ED1A3B"/>
                </a:solidFill>
                <a:latin typeface="Galano Classic"/>
              </a:rPr>
              <a:t> </a:t>
            </a:r>
            <a:r>
              <a:rPr lang="fr-BE" sz="2300" dirty="0">
                <a:latin typeface="Galano Classic"/>
              </a:rPr>
              <a:t>par </a:t>
            </a:r>
            <a:r>
              <a:rPr lang="fr-BE" sz="2300" dirty="0" smtClean="0">
                <a:latin typeface="Galano Classic"/>
              </a:rPr>
              <a:t>Office </a:t>
            </a:r>
            <a:r>
              <a:rPr lang="fr-BE" sz="2300" dirty="0">
                <a:latin typeface="Galano Classic"/>
              </a:rPr>
              <a:t>du </a:t>
            </a:r>
            <a:r>
              <a:rPr lang="fr-BE" sz="2300" dirty="0" smtClean="0">
                <a:latin typeface="Galano Classic"/>
              </a:rPr>
              <a:t>Tourisme.</a:t>
            </a:r>
          </a:p>
          <a:p>
            <a:pPr marL="285750" indent="-285750" algn="l">
              <a:buClr>
                <a:srgbClr val="3ABFC2"/>
              </a:buClr>
              <a:buFont typeface="Wingdings" panose="05000000000000000000" pitchFamily="2" charset="2"/>
              <a:buChar char="v"/>
            </a:pPr>
            <a:endParaRPr lang="fr-BE" sz="2300" dirty="0">
              <a:latin typeface="Galano Classic"/>
            </a:endParaRPr>
          </a:p>
          <a:p>
            <a:pPr marL="285750" indent="-285750" algn="l">
              <a:buClr>
                <a:srgbClr val="3ABFC2"/>
              </a:buClr>
              <a:buFont typeface="Wingdings" panose="05000000000000000000" pitchFamily="2" charset="2"/>
              <a:buChar char="v"/>
            </a:pPr>
            <a:endParaRPr lang="fr-BE" sz="1800" dirty="0" smtClean="0">
              <a:latin typeface="Galano Classic"/>
            </a:endParaRPr>
          </a:p>
          <a:p>
            <a:pPr marL="285750" indent="-285750" algn="l">
              <a:buClr>
                <a:srgbClr val="3ABFC2"/>
              </a:buClr>
              <a:buFont typeface="Wingdings" panose="05000000000000000000" pitchFamily="2" charset="2"/>
              <a:buChar char="v"/>
            </a:pPr>
            <a:endParaRPr lang="fr-BE" sz="1800" dirty="0">
              <a:latin typeface="Galano Classic"/>
            </a:endParaRPr>
          </a:p>
          <a:p>
            <a:pPr algn="l">
              <a:buClr>
                <a:srgbClr val="3ABFC2"/>
              </a:buClr>
            </a:pPr>
            <a:endParaRPr lang="fr-FR" sz="1800" dirty="0">
              <a:latin typeface="Galano Classic"/>
            </a:endParaRPr>
          </a:p>
          <a:p>
            <a:pPr algn="l"/>
            <a:r>
              <a:rPr lang="fr-FR" sz="1800" b="1" dirty="0">
                <a:solidFill>
                  <a:srgbClr val="5612A0"/>
                </a:solidFill>
                <a:latin typeface="Galano Classic"/>
              </a:rPr>
              <a:t>(*) Convention de partenariat voir ci-après</a:t>
            </a:r>
          </a:p>
          <a:p>
            <a:pPr marL="342900" indent="-342900" algn="l">
              <a:buFontTx/>
              <a:buChar char="-"/>
            </a:pPr>
            <a:endParaRPr lang="fr-FR" sz="2000" b="1" u="sng" dirty="0">
              <a:solidFill>
                <a:srgbClr val="3ABFC2"/>
              </a:solidFill>
              <a:latin typeface="Galano Classic"/>
            </a:endParaRPr>
          </a:p>
          <a:p>
            <a:pPr algn="l"/>
            <a:endParaRPr lang="fr-FR" sz="2000" b="1" u="sng" dirty="0">
              <a:solidFill>
                <a:srgbClr val="3ABFC2"/>
              </a:solidFill>
              <a:latin typeface="Galano Classic"/>
            </a:endParaRPr>
          </a:p>
          <a:p>
            <a:endParaRPr lang="fr-BE" dirty="0"/>
          </a:p>
        </p:txBody>
      </p:sp>
      <p:sp>
        <p:nvSpPr>
          <p:cNvPr id="4" name="Rectangle 3"/>
          <p:cNvSpPr/>
          <p:nvPr/>
        </p:nvSpPr>
        <p:spPr>
          <a:xfrm>
            <a:off x="3930915" y="118748"/>
            <a:ext cx="3708066" cy="338554"/>
          </a:xfrm>
          <a:prstGeom prst="rect">
            <a:avLst/>
          </a:prstGeom>
        </p:spPr>
        <p:txBody>
          <a:bodyPr wrap="none">
            <a:spAutoFit/>
          </a:bodyPr>
          <a:lstStyle/>
          <a:p>
            <a:r>
              <a:rPr lang="fr-FR" sz="1600" b="1" u="sng" dirty="0">
                <a:solidFill>
                  <a:schemeClr val="bg1">
                    <a:lumMod val="50000"/>
                  </a:schemeClr>
                </a:solidFill>
                <a:latin typeface="Galano Classic"/>
              </a:rPr>
              <a:t>Subvention de promotion (Art.584D)</a:t>
            </a:r>
            <a:endParaRPr lang="fr-BE" sz="1600" dirty="0"/>
          </a:p>
        </p:txBody>
      </p:sp>
    </p:spTree>
    <p:extLst>
      <p:ext uri="{BB962C8B-B14F-4D97-AF65-F5344CB8AC3E}">
        <p14:creationId xmlns:p14="http://schemas.microsoft.com/office/powerpoint/2010/main" val="38310099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64523" y="266007"/>
            <a:ext cx="10465723" cy="5735782"/>
          </a:xfrm>
        </p:spPr>
        <p:txBody>
          <a:bodyPr>
            <a:normAutofit fontScale="55000" lnSpcReduction="20000"/>
          </a:bodyPr>
          <a:lstStyle/>
          <a:p>
            <a:r>
              <a:rPr lang="fr-FR" sz="2500" b="1" u="sng" dirty="0">
                <a:solidFill>
                  <a:srgbClr val="7030A0"/>
                </a:solidFill>
                <a:latin typeface="Galano Classic"/>
              </a:rPr>
              <a:t>Offices </a:t>
            </a:r>
            <a:r>
              <a:rPr lang="fr-FR" sz="2500" b="1" u="sng" dirty="0" smtClean="0">
                <a:solidFill>
                  <a:srgbClr val="7030A0"/>
                </a:solidFill>
                <a:latin typeface="Galano Classic"/>
              </a:rPr>
              <a:t>du Tourisme </a:t>
            </a:r>
            <a:r>
              <a:rPr lang="fr-FR" sz="2500" b="1" u="sng" dirty="0">
                <a:solidFill>
                  <a:srgbClr val="7030A0"/>
                </a:solidFill>
                <a:latin typeface="Galano Classic"/>
              </a:rPr>
              <a:t>et </a:t>
            </a:r>
            <a:r>
              <a:rPr lang="fr-FR" sz="2500" b="1" u="sng" dirty="0" smtClean="0">
                <a:solidFill>
                  <a:srgbClr val="7030A0"/>
                </a:solidFill>
                <a:latin typeface="Galano Classic"/>
              </a:rPr>
              <a:t>Syndicats d’Initiative </a:t>
            </a:r>
            <a:r>
              <a:rPr lang="fr-FR" sz="2500" b="1" dirty="0">
                <a:solidFill>
                  <a:srgbClr val="7030A0"/>
                </a:solidFill>
                <a:latin typeface="Galano Classic"/>
              </a:rPr>
              <a:t>: convention de partenariat avec la </a:t>
            </a:r>
            <a:r>
              <a:rPr lang="fr-FR" sz="2500" b="1" dirty="0" smtClean="0">
                <a:solidFill>
                  <a:srgbClr val="7030A0"/>
                </a:solidFill>
                <a:latin typeface="Galano Classic"/>
              </a:rPr>
              <a:t>Maison </a:t>
            </a:r>
            <a:r>
              <a:rPr lang="fr-FR" sz="2500" b="1" dirty="0">
                <a:solidFill>
                  <a:srgbClr val="7030A0"/>
                </a:solidFill>
                <a:latin typeface="Galano Classic"/>
              </a:rPr>
              <a:t>du T</a:t>
            </a:r>
            <a:r>
              <a:rPr lang="fr-FR" sz="2500" b="1" dirty="0" smtClean="0">
                <a:solidFill>
                  <a:srgbClr val="7030A0"/>
                </a:solidFill>
                <a:latin typeface="Galano Classic"/>
              </a:rPr>
              <a:t>ourisme</a:t>
            </a:r>
          </a:p>
          <a:p>
            <a:endParaRPr lang="fr-FR" sz="2200" b="1" dirty="0">
              <a:solidFill>
                <a:srgbClr val="ED1A3B"/>
              </a:solidFill>
              <a:latin typeface="Galano Classic"/>
            </a:endParaRPr>
          </a:p>
          <a:p>
            <a:pPr algn="l">
              <a:lnSpc>
                <a:spcPct val="120000"/>
              </a:lnSpc>
              <a:spcBef>
                <a:spcPts val="0"/>
              </a:spcBef>
            </a:pPr>
            <a:r>
              <a:rPr lang="fr-FR" sz="2200" dirty="0">
                <a:latin typeface="Galano Classic"/>
              </a:rPr>
              <a:t>Ces conventions ont pour objet d’organiser des collaborations et de renforcer les partenariats entre la Maison du </a:t>
            </a:r>
            <a:r>
              <a:rPr lang="fr-FR" sz="2200" dirty="0" smtClean="0">
                <a:latin typeface="Galano Classic"/>
              </a:rPr>
              <a:t>Tourisme </a:t>
            </a:r>
            <a:r>
              <a:rPr lang="fr-FR" sz="2200" dirty="0">
                <a:latin typeface="Galano Classic"/>
              </a:rPr>
              <a:t>et les OT /</a:t>
            </a:r>
            <a:r>
              <a:rPr lang="fr-FR" sz="2200" dirty="0" smtClean="0">
                <a:latin typeface="Galano Classic"/>
              </a:rPr>
              <a:t> </a:t>
            </a:r>
            <a:r>
              <a:rPr lang="fr-FR" sz="2200" dirty="0">
                <a:latin typeface="Galano Classic"/>
              </a:rPr>
              <a:t>SI de son ressort </a:t>
            </a:r>
            <a:r>
              <a:rPr lang="fr-FR" sz="2200" dirty="0" smtClean="0">
                <a:latin typeface="Galano Classic"/>
              </a:rPr>
              <a:t>territorial.</a:t>
            </a:r>
          </a:p>
          <a:p>
            <a:pPr algn="l">
              <a:lnSpc>
                <a:spcPct val="120000"/>
              </a:lnSpc>
              <a:spcBef>
                <a:spcPts val="0"/>
              </a:spcBef>
            </a:pPr>
            <a:endParaRPr lang="fr-FR" sz="2200" dirty="0">
              <a:latin typeface="Galano Classic"/>
            </a:endParaRPr>
          </a:p>
          <a:p>
            <a:pPr algn="l">
              <a:lnSpc>
                <a:spcPct val="120000"/>
              </a:lnSpc>
              <a:spcBef>
                <a:spcPts val="0"/>
              </a:spcBef>
            </a:pPr>
            <a:r>
              <a:rPr lang="fr-FR" sz="2200" dirty="0">
                <a:latin typeface="Galano Classic"/>
              </a:rPr>
              <a:t>Ces conventions bilatérales devront être avalisées par les organismes décisionnels de chacun des organismes concernés.</a:t>
            </a:r>
          </a:p>
          <a:p>
            <a:pPr algn="l">
              <a:lnSpc>
                <a:spcPct val="120000"/>
              </a:lnSpc>
              <a:spcBef>
                <a:spcPts val="0"/>
              </a:spcBef>
            </a:pPr>
            <a:r>
              <a:rPr lang="fr-FR" sz="2200" dirty="0">
                <a:latin typeface="Galano Classic"/>
              </a:rPr>
              <a:t>Le contenu de ces conventions doit laisser clairement apparaître les missions partagées ou dévolues à chacun ainsi que les responsabilités bien définies en tenant compte également du contrat –programme de la </a:t>
            </a:r>
            <a:r>
              <a:rPr lang="fr-FR" sz="2200" dirty="0" smtClean="0">
                <a:latin typeface="Galano Classic"/>
              </a:rPr>
              <a:t>Maison </a:t>
            </a:r>
            <a:r>
              <a:rPr lang="fr-FR" sz="2200" dirty="0">
                <a:latin typeface="Galano Classic"/>
              </a:rPr>
              <a:t>du </a:t>
            </a:r>
            <a:r>
              <a:rPr lang="fr-FR" sz="2200" dirty="0" smtClean="0">
                <a:latin typeface="Galano Classic"/>
              </a:rPr>
              <a:t>Tourisme.</a:t>
            </a:r>
          </a:p>
          <a:p>
            <a:pPr algn="l">
              <a:lnSpc>
                <a:spcPct val="120000"/>
              </a:lnSpc>
              <a:spcBef>
                <a:spcPts val="0"/>
              </a:spcBef>
            </a:pPr>
            <a:endParaRPr lang="fr-FR" sz="2200" dirty="0">
              <a:latin typeface="Galano Classic"/>
            </a:endParaRPr>
          </a:p>
          <a:p>
            <a:pPr algn="l">
              <a:lnSpc>
                <a:spcPct val="120000"/>
              </a:lnSpc>
              <a:spcBef>
                <a:spcPts val="0"/>
              </a:spcBef>
            </a:pPr>
            <a:r>
              <a:rPr lang="fr-FR" sz="2200" dirty="0">
                <a:latin typeface="Galano Classic"/>
              </a:rPr>
              <a:t>Ces contenus concernent  notamment, et suivant les cas qui se présentent </a:t>
            </a:r>
            <a:r>
              <a:rPr lang="fr-FR" sz="2200" dirty="0" smtClean="0">
                <a:latin typeface="Galano Classic"/>
              </a:rPr>
              <a:t>:</a:t>
            </a:r>
          </a:p>
          <a:p>
            <a:pPr algn="l">
              <a:lnSpc>
                <a:spcPct val="120000"/>
              </a:lnSpc>
              <a:spcBef>
                <a:spcPts val="0"/>
              </a:spcBef>
            </a:pPr>
            <a:endParaRPr lang="fr-FR" sz="1500" dirty="0" smtClean="0">
              <a:latin typeface="Galano Classic"/>
            </a:endParaRPr>
          </a:p>
          <a:p>
            <a:pPr algn="l">
              <a:lnSpc>
                <a:spcPct val="120000"/>
              </a:lnSpc>
              <a:spcBef>
                <a:spcPts val="0"/>
              </a:spcBef>
            </a:pPr>
            <a:endParaRPr lang="fr-FR" sz="1100" dirty="0">
              <a:latin typeface="Galano Classic"/>
            </a:endParaRPr>
          </a:p>
          <a:p>
            <a:pPr marL="800100" lvl="1" indent="-342900" algn="l">
              <a:lnSpc>
                <a:spcPct val="120000"/>
              </a:lnSpc>
              <a:spcBef>
                <a:spcPts val="0"/>
              </a:spcBef>
              <a:buFontTx/>
              <a:buChar char="-"/>
            </a:pPr>
            <a:r>
              <a:rPr lang="fr-FR" sz="2200" dirty="0" smtClean="0">
                <a:latin typeface="Galano Classic"/>
              </a:rPr>
              <a:t>Le </a:t>
            </a:r>
            <a:r>
              <a:rPr lang="fr-FR" sz="2200" dirty="0">
                <a:latin typeface="Galano Classic"/>
              </a:rPr>
              <a:t>partage de locaux, d’infrastructures ou de matériel</a:t>
            </a:r>
            <a:r>
              <a:rPr lang="fr-FR" sz="2200" dirty="0" smtClean="0">
                <a:latin typeface="Galano Classic"/>
              </a:rPr>
              <a:t>,…</a:t>
            </a:r>
          </a:p>
          <a:p>
            <a:pPr lvl="1" algn="l">
              <a:lnSpc>
                <a:spcPct val="120000"/>
              </a:lnSpc>
              <a:spcBef>
                <a:spcPts val="0"/>
              </a:spcBef>
            </a:pPr>
            <a:endParaRPr lang="fr-FR" sz="1100" dirty="0">
              <a:latin typeface="Galano Classic"/>
            </a:endParaRPr>
          </a:p>
          <a:p>
            <a:pPr marL="800100" lvl="1" indent="-342900" algn="l">
              <a:lnSpc>
                <a:spcPct val="120000"/>
              </a:lnSpc>
              <a:spcBef>
                <a:spcPts val="0"/>
              </a:spcBef>
              <a:buFontTx/>
              <a:buChar char="-"/>
            </a:pPr>
            <a:r>
              <a:rPr lang="fr-FR" sz="2200" dirty="0" smtClean="0">
                <a:latin typeface="Galano Classic"/>
              </a:rPr>
              <a:t>Gestion </a:t>
            </a:r>
            <a:r>
              <a:rPr lang="fr-FR" sz="2200" dirty="0">
                <a:latin typeface="Galano Classic"/>
              </a:rPr>
              <a:t>des ressources humaines et la répartition de tâches, planning</a:t>
            </a:r>
            <a:r>
              <a:rPr lang="fr-FR" sz="2200" dirty="0" smtClean="0">
                <a:latin typeface="Galano Classic"/>
              </a:rPr>
              <a:t>,…</a:t>
            </a:r>
          </a:p>
          <a:p>
            <a:pPr lvl="1" algn="l">
              <a:lnSpc>
                <a:spcPct val="120000"/>
              </a:lnSpc>
              <a:spcBef>
                <a:spcPts val="0"/>
              </a:spcBef>
            </a:pPr>
            <a:endParaRPr lang="fr-FR" sz="1300" dirty="0">
              <a:latin typeface="Galano Classic"/>
            </a:endParaRPr>
          </a:p>
          <a:p>
            <a:pPr marL="800100" lvl="1" indent="-342900" algn="l">
              <a:lnSpc>
                <a:spcPct val="120000"/>
              </a:lnSpc>
              <a:spcBef>
                <a:spcPts val="0"/>
              </a:spcBef>
              <a:buFontTx/>
              <a:buChar char="-"/>
            </a:pPr>
            <a:r>
              <a:rPr lang="fr-FR" sz="2200" dirty="0" smtClean="0">
                <a:latin typeface="Galano Classic"/>
              </a:rPr>
              <a:t>Le </a:t>
            </a:r>
            <a:r>
              <a:rPr lang="fr-FR" sz="2200" dirty="0">
                <a:latin typeface="Galano Classic"/>
              </a:rPr>
              <a:t>planning mensuel partagé de l’accueil aux visiteurs </a:t>
            </a:r>
            <a:r>
              <a:rPr lang="fr-FR" dirty="0" smtClean="0">
                <a:latin typeface="Galano Classic"/>
              </a:rPr>
              <a:t>(</a:t>
            </a:r>
            <a:r>
              <a:rPr lang="fr-BE" dirty="0" smtClean="0">
                <a:latin typeface="Galano Classic"/>
              </a:rPr>
              <a:t>diminution </a:t>
            </a:r>
            <a:r>
              <a:rPr lang="fr-BE" dirty="0">
                <a:latin typeface="Galano Classic"/>
              </a:rPr>
              <a:t>du nombre d’heures à réaliser par l’OT et le SI </a:t>
            </a:r>
            <a:r>
              <a:rPr lang="fr-BE" dirty="0" smtClean="0">
                <a:latin typeface="Galano Classic"/>
              </a:rPr>
              <a:t>   (</a:t>
            </a:r>
            <a:r>
              <a:rPr lang="fr-BE" dirty="0">
                <a:latin typeface="Galano Classic"/>
              </a:rPr>
              <a:t>60 jours au lieu de 100) </a:t>
            </a:r>
            <a:r>
              <a:rPr lang="fr-BE" sz="2200" dirty="0">
                <a:latin typeface="Galano Classic"/>
              </a:rPr>
              <a:t>si existence de cette convention de </a:t>
            </a:r>
            <a:r>
              <a:rPr lang="fr-BE" sz="2200" dirty="0" smtClean="0">
                <a:latin typeface="Galano Classic"/>
              </a:rPr>
              <a:t>partenariat</a:t>
            </a:r>
          </a:p>
          <a:p>
            <a:pPr lvl="1" algn="l">
              <a:lnSpc>
                <a:spcPct val="120000"/>
              </a:lnSpc>
              <a:spcBef>
                <a:spcPts val="0"/>
              </a:spcBef>
            </a:pPr>
            <a:endParaRPr lang="fr-BE" sz="1300" dirty="0">
              <a:latin typeface="Galano Classic"/>
            </a:endParaRPr>
          </a:p>
          <a:p>
            <a:pPr marL="800100" lvl="1" indent="-342900" algn="l">
              <a:lnSpc>
                <a:spcPct val="120000"/>
              </a:lnSpc>
              <a:spcBef>
                <a:spcPts val="0"/>
              </a:spcBef>
              <a:buFontTx/>
              <a:buChar char="-"/>
            </a:pPr>
            <a:r>
              <a:rPr lang="fr-BE" sz="2200" dirty="0" smtClean="0">
                <a:latin typeface="Galano Classic"/>
              </a:rPr>
              <a:t>Actions </a:t>
            </a:r>
            <a:r>
              <a:rPr lang="fr-BE" sz="2200" dirty="0">
                <a:latin typeface="Galano Classic"/>
              </a:rPr>
              <a:t>de promotion, animation et développement organisées en partenariat, récurrentes ou non</a:t>
            </a:r>
            <a:r>
              <a:rPr lang="fr-BE" sz="2200" dirty="0" smtClean="0">
                <a:latin typeface="Galano Classic"/>
              </a:rPr>
              <a:t>,…</a:t>
            </a:r>
          </a:p>
          <a:p>
            <a:pPr lvl="1" algn="l">
              <a:lnSpc>
                <a:spcPct val="120000"/>
              </a:lnSpc>
              <a:spcBef>
                <a:spcPts val="0"/>
              </a:spcBef>
            </a:pPr>
            <a:endParaRPr lang="fr-BE" sz="1300" dirty="0">
              <a:latin typeface="Galano Classic"/>
            </a:endParaRPr>
          </a:p>
          <a:p>
            <a:pPr marL="800100" lvl="1" indent="-342900" algn="l">
              <a:lnSpc>
                <a:spcPct val="120000"/>
              </a:lnSpc>
              <a:spcBef>
                <a:spcPts val="0"/>
              </a:spcBef>
              <a:buFontTx/>
              <a:buChar char="-"/>
            </a:pPr>
            <a:r>
              <a:rPr lang="fr-BE" sz="2200" dirty="0" smtClean="0">
                <a:latin typeface="Galano Classic"/>
              </a:rPr>
              <a:t>Organisation </a:t>
            </a:r>
            <a:r>
              <a:rPr lang="fr-BE" sz="2200" dirty="0">
                <a:latin typeface="Galano Classic"/>
              </a:rPr>
              <a:t>de l’encodage et des mises à jour des données touristiques dans une base de données (PIVOT), partage des données, des sites Web , de la gestion des réseaux sociaux sur le ressort de la MDT, des outils numériques</a:t>
            </a:r>
            <a:r>
              <a:rPr lang="fr-BE" sz="2200" dirty="0" smtClean="0">
                <a:latin typeface="Galano Classic"/>
              </a:rPr>
              <a:t>,…</a:t>
            </a:r>
          </a:p>
          <a:p>
            <a:pPr lvl="1" algn="l">
              <a:lnSpc>
                <a:spcPct val="120000"/>
              </a:lnSpc>
              <a:spcBef>
                <a:spcPts val="0"/>
              </a:spcBef>
            </a:pPr>
            <a:endParaRPr lang="fr-BE" sz="1300" dirty="0">
              <a:latin typeface="Galano Classic"/>
            </a:endParaRPr>
          </a:p>
          <a:p>
            <a:pPr marL="800100" lvl="1" indent="-342900" algn="l">
              <a:lnSpc>
                <a:spcPct val="120000"/>
              </a:lnSpc>
              <a:spcBef>
                <a:spcPts val="0"/>
              </a:spcBef>
              <a:buFontTx/>
              <a:buChar char="-"/>
            </a:pPr>
            <a:r>
              <a:rPr lang="fr-BE" sz="2200" dirty="0" smtClean="0">
                <a:latin typeface="Galano Classic"/>
              </a:rPr>
              <a:t>Identification </a:t>
            </a:r>
            <a:r>
              <a:rPr lang="fr-BE" sz="2200" dirty="0">
                <a:latin typeface="Galano Classic"/>
              </a:rPr>
              <a:t>claire de la répartition des charges et des facturations pour des actions ou des événements communs</a:t>
            </a:r>
            <a:r>
              <a:rPr lang="fr-BE" sz="2200" dirty="0" smtClean="0">
                <a:latin typeface="Galano Classic"/>
              </a:rPr>
              <a:t>,…</a:t>
            </a:r>
          </a:p>
          <a:p>
            <a:pPr lvl="1" algn="l">
              <a:lnSpc>
                <a:spcPct val="120000"/>
              </a:lnSpc>
              <a:spcBef>
                <a:spcPts val="0"/>
              </a:spcBef>
            </a:pPr>
            <a:endParaRPr lang="fr-BE" sz="1300" dirty="0">
              <a:latin typeface="Galano Classic"/>
            </a:endParaRPr>
          </a:p>
          <a:p>
            <a:pPr marL="800100" lvl="1" indent="-342900" algn="l">
              <a:lnSpc>
                <a:spcPct val="120000"/>
              </a:lnSpc>
              <a:spcBef>
                <a:spcPts val="0"/>
              </a:spcBef>
              <a:buFontTx/>
              <a:buChar char="-"/>
            </a:pPr>
            <a:r>
              <a:rPr lang="fr-BE" sz="2200" dirty="0" smtClean="0">
                <a:latin typeface="Galano Classic"/>
              </a:rPr>
              <a:t>La </a:t>
            </a:r>
            <a:r>
              <a:rPr lang="fr-BE" sz="2200" dirty="0">
                <a:latin typeface="Galano Classic"/>
              </a:rPr>
              <a:t>création et l’entretien des itinéraires touristiques balisés ainsi que la création et la diffusion des supports de </a:t>
            </a:r>
            <a:r>
              <a:rPr lang="fr-BE" sz="2200" dirty="0" smtClean="0">
                <a:latin typeface="Galano Classic"/>
              </a:rPr>
              <a:t>promenades</a:t>
            </a:r>
          </a:p>
          <a:p>
            <a:pPr lvl="1" algn="l">
              <a:lnSpc>
                <a:spcPct val="120000"/>
              </a:lnSpc>
              <a:spcBef>
                <a:spcPts val="0"/>
              </a:spcBef>
            </a:pPr>
            <a:endParaRPr lang="fr-BE" sz="1500" dirty="0">
              <a:latin typeface="Galano Classic"/>
            </a:endParaRPr>
          </a:p>
          <a:p>
            <a:pPr marL="800100" lvl="1" indent="-342900" algn="l">
              <a:lnSpc>
                <a:spcPct val="120000"/>
              </a:lnSpc>
              <a:spcBef>
                <a:spcPts val="0"/>
              </a:spcBef>
              <a:buFontTx/>
              <a:buChar char="-"/>
            </a:pPr>
            <a:r>
              <a:rPr lang="fr-BE" sz="2200" dirty="0" smtClean="0">
                <a:latin typeface="Galano Classic"/>
              </a:rPr>
              <a:t>Autres </a:t>
            </a:r>
            <a:r>
              <a:rPr lang="fr-BE" sz="2200" dirty="0">
                <a:latin typeface="Galano Classic"/>
              </a:rPr>
              <a:t>partenariats avec administrations communales, Parc naturel, massif forestier, ADL, GAL, contrat rivière</a:t>
            </a:r>
            <a:r>
              <a:rPr lang="fr-BE" sz="2200" dirty="0" smtClean="0">
                <a:latin typeface="Galano Classic"/>
              </a:rPr>
              <a:t>,…</a:t>
            </a:r>
          </a:p>
          <a:p>
            <a:pPr lvl="1" algn="l">
              <a:lnSpc>
                <a:spcPct val="120000"/>
              </a:lnSpc>
              <a:spcBef>
                <a:spcPts val="0"/>
              </a:spcBef>
            </a:pPr>
            <a:endParaRPr lang="fr-BE" sz="1500" dirty="0">
              <a:latin typeface="Galano Classic"/>
            </a:endParaRPr>
          </a:p>
          <a:p>
            <a:pPr marL="800100" lvl="1" indent="-342900" algn="l">
              <a:lnSpc>
                <a:spcPct val="120000"/>
              </a:lnSpc>
              <a:spcBef>
                <a:spcPts val="0"/>
              </a:spcBef>
              <a:buFontTx/>
              <a:buChar char="-"/>
            </a:pPr>
            <a:r>
              <a:rPr lang="fr-BE" sz="2200" dirty="0" smtClean="0">
                <a:latin typeface="Galano Classic"/>
              </a:rPr>
              <a:t>Des </a:t>
            </a:r>
            <a:r>
              <a:rPr lang="fr-BE" sz="2200" dirty="0">
                <a:latin typeface="Galano Classic"/>
              </a:rPr>
              <a:t>collaborations dans le cadre de projets </a:t>
            </a:r>
            <a:r>
              <a:rPr lang="fr-BE" sz="2200" dirty="0" smtClean="0">
                <a:latin typeface="Galano Classic"/>
              </a:rPr>
              <a:t>européens</a:t>
            </a:r>
          </a:p>
          <a:p>
            <a:pPr lvl="1" algn="l">
              <a:lnSpc>
                <a:spcPct val="120000"/>
              </a:lnSpc>
              <a:spcBef>
                <a:spcPts val="0"/>
              </a:spcBef>
            </a:pPr>
            <a:endParaRPr lang="fr-BE" sz="1500" dirty="0">
              <a:latin typeface="Galano Classic"/>
            </a:endParaRPr>
          </a:p>
          <a:p>
            <a:pPr marL="800100" lvl="1" indent="-342900" algn="l">
              <a:lnSpc>
                <a:spcPct val="120000"/>
              </a:lnSpc>
              <a:spcBef>
                <a:spcPts val="0"/>
              </a:spcBef>
              <a:buFontTx/>
              <a:buChar char="-"/>
            </a:pPr>
            <a:r>
              <a:rPr lang="fr-BE" sz="2200" dirty="0" smtClean="0">
                <a:latin typeface="Galano Classic"/>
              </a:rPr>
              <a:t>Tout </a:t>
            </a:r>
            <a:r>
              <a:rPr lang="fr-BE" sz="2200" dirty="0">
                <a:latin typeface="Galano Classic"/>
              </a:rPr>
              <a:t>autre objet </a:t>
            </a:r>
            <a:r>
              <a:rPr lang="fr-BE" sz="2200" dirty="0" smtClean="0">
                <a:latin typeface="Galano Classic"/>
              </a:rPr>
              <a:t>pertinent</a:t>
            </a:r>
          </a:p>
          <a:p>
            <a:pPr lvl="1" algn="l"/>
            <a:endParaRPr lang="fr-BE" sz="2200" dirty="0" smtClean="0">
              <a:latin typeface="Galano Classic"/>
            </a:endParaRPr>
          </a:p>
          <a:p>
            <a:pPr marL="800100" lvl="1" indent="-342900" algn="l">
              <a:buFontTx/>
              <a:buChar char="-"/>
            </a:pPr>
            <a:endParaRPr lang="fr-BE" sz="2200" dirty="0">
              <a:latin typeface="Galano Classic"/>
            </a:endParaRPr>
          </a:p>
          <a:p>
            <a:endParaRPr lang="fr-BE" dirty="0"/>
          </a:p>
        </p:txBody>
      </p:sp>
    </p:spTree>
    <p:extLst>
      <p:ext uri="{BB962C8B-B14F-4D97-AF65-F5344CB8AC3E}">
        <p14:creationId xmlns:p14="http://schemas.microsoft.com/office/powerpoint/2010/main" val="2471188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56212" y="141315"/>
            <a:ext cx="4322618" cy="6035041"/>
          </a:xfrm>
          <a:ln w="3175">
            <a:solidFill>
              <a:schemeClr val="tx1"/>
            </a:solidFill>
          </a:ln>
        </p:spPr>
        <p:txBody>
          <a:bodyPr>
            <a:normAutofit fontScale="25000" lnSpcReduction="20000"/>
          </a:bodyPr>
          <a:lstStyle/>
          <a:p>
            <a:r>
              <a:rPr lang="fr-BE" b="1" dirty="0"/>
              <a:t> </a:t>
            </a:r>
            <a:endParaRPr lang="fr-BE" dirty="0"/>
          </a:p>
          <a:p>
            <a:r>
              <a:rPr lang="fr-BE" sz="4400" b="1" u="sng" dirty="0"/>
              <a:t>SUBVENTION DE PROMOTION</a:t>
            </a:r>
            <a:r>
              <a:rPr lang="fr-BE" sz="4400" b="1" dirty="0"/>
              <a:t>   (ART. 594D ET 595 D)</a:t>
            </a:r>
            <a:endParaRPr lang="fr-BE" sz="4400" dirty="0"/>
          </a:p>
          <a:p>
            <a:r>
              <a:rPr lang="fr-BE" sz="3200" b="1" dirty="0"/>
              <a:t> </a:t>
            </a:r>
            <a:endParaRPr lang="fr-BE" sz="3200" dirty="0"/>
          </a:p>
          <a:p>
            <a:pPr>
              <a:lnSpc>
                <a:spcPct val="120000"/>
              </a:lnSpc>
              <a:spcBef>
                <a:spcPts val="0"/>
              </a:spcBef>
            </a:pPr>
            <a:r>
              <a:rPr lang="fr-BE" sz="3600" b="1" dirty="0"/>
              <a:t>C</a:t>
            </a:r>
            <a:r>
              <a:rPr lang="fr-BE" sz="3600" b="1" dirty="0" smtClean="0"/>
              <a:t>onvention de partenariat entre le Syndicat d’Initiative/Office du Tourisme</a:t>
            </a:r>
          </a:p>
          <a:p>
            <a:pPr>
              <a:lnSpc>
                <a:spcPct val="120000"/>
              </a:lnSpc>
              <a:spcBef>
                <a:spcPts val="0"/>
              </a:spcBef>
            </a:pPr>
            <a:r>
              <a:rPr lang="fr-BE" sz="3600" b="1" dirty="0" smtClean="0"/>
              <a:t> et la Maison du Tourisme</a:t>
            </a:r>
            <a:endParaRPr lang="fr-BE" sz="3600" dirty="0" smtClean="0"/>
          </a:p>
          <a:p>
            <a:pPr algn="l"/>
            <a:r>
              <a:rPr lang="fr-BE" sz="3200" dirty="0"/>
              <a:t> </a:t>
            </a:r>
          </a:p>
          <a:p>
            <a:pPr algn="l"/>
            <a:r>
              <a:rPr lang="fr-BE" sz="3600" dirty="0" smtClean="0"/>
              <a:t>Ces </a:t>
            </a:r>
            <a:r>
              <a:rPr lang="fr-BE" sz="3600" dirty="0"/>
              <a:t>conventions ont pour objet d’organiser des collaborations et de renforcer les partenariats entre la Maison du Tourisme et les OT et SI de son ressort territorial ;</a:t>
            </a:r>
          </a:p>
          <a:p>
            <a:pPr lvl="0" algn="l"/>
            <a:r>
              <a:rPr lang="fr-BE" sz="3600" dirty="0"/>
              <a:t>Ces conventions bilatérales devront être avalisées par les organes décisionnels de chacun des organismes concernés ;</a:t>
            </a:r>
          </a:p>
          <a:p>
            <a:pPr lvl="0" algn="l"/>
            <a:r>
              <a:rPr lang="fr-BE" sz="3600" dirty="0"/>
              <a:t>Le contenu de ces conventions doit laisser clairement apparaître les missions partagées ou dévolues à chacun ainsi que les responsabilités bien définies en tenant compte également du contrat-programme de la Maison du Tourisme.</a:t>
            </a:r>
          </a:p>
          <a:p>
            <a:pPr lvl="0" algn="l"/>
            <a:r>
              <a:rPr lang="fr-BE" sz="3600" dirty="0"/>
              <a:t>Ces contenus concernent notamment, et suivant les cas qui se présentent </a:t>
            </a:r>
            <a:r>
              <a:rPr lang="fr-BE" sz="3600" dirty="0" smtClean="0"/>
              <a:t>:</a:t>
            </a:r>
            <a:endParaRPr lang="fr-BE" sz="3600" dirty="0"/>
          </a:p>
          <a:p>
            <a:pPr lvl="0" algn="l"/>
            <a:r>
              <a:rPr lang="fr-BE" sz="3600" dirty="0"/>
              <a:t>Le partage de locaux, d’infrastructures ou de matériel…</a:t>
            </a:r>
          </a:p>
          <a:p>
            <a:pPr lvl="0" algn="l"/>
            <a:r>
              <a:rPr lang="fr-BE" sz="3600" dirty="0"/>
              <a:t>Gestion des ressources humaines et la répartition des tâches, planning, …</a:t>
            </a:r>
          </a:p>
          <a:p>
            <a:pPr lvl="0" algn="l"/>
            <a:r>
              <a:rPr lang="fr-BE" sz="3600" dirty="0"/>
              <a:t>Le planning mensuel partagé de l’accueil aux visiteurs</a:t>
            </a:r>
          </a:p>
          <a:p>
            <a:pPr algn="l"/>
            <a:r>
              <a:rPr lang="fr-BE" sz="3600" dirty="0"/>
              <a:t>(diminution du nombre d’heures à réaliser par l’OT et le SI (60 jours au lieu de 100) si existence de cette convention de partenariat</a:t>
            </a:r>
          </a:p>
          <a:p>
            <a:pPr lvl="0" algn="l"/>
            <a:r>
              <a:rPr lang="fr-BE" sz="3600" dirty="0"/>
              <a:t>Actions de promotion, animation et développement organisées en partenariat, récurrentes ou non, …</a:t>
            </a:r>
          </a:p>
          <a:p>
            <a:pPr lvl="0" algn="l"/>
            <a:r>
              <a:rPr lang="fr-BE" sz="3600" dirty="0"/>
              <a:t>Organisation de l’encodage et des mises à jour des données touristiques dans une base de données (PIVOT), partage des données, des sites Web, de la gestion des réseaux sociaux sur le ressort de la MDT, des outils numériques, …</a:t>
            </a:r>
          </a:p>
          <a:p>
            <a:pPr lvl="0" algn="l"/>
            <a:r>
              <a:rPr lang="fr-BE" sz="3600" dirty="0"/>
              <a:t>Identification claire de la répartition des charges et des facturations pour des actions ou des événements communs, …</a:t>
            </a:r>
          </a:p>
          <a:p>
            <a:pPr lvl="0" algn="l"/>
            <a:r>
              <a:rPr lang="fr-BE" sz="3600" dirty="0"/>
              <a:t>La création et l’entretien des itinéraires touristiques balisés ainsi que la création et la diffusion des supports de promenades</a:t>
            </a:r>
          </a:p>
          <a:p>
            <a:pPr lvl="0" algn="l"/>
            <a:r>
              <a:rPr lang="fr-BE" sz="3600" dirty="0"/>
              <a:t>Autres partenariats avec des administrations communales, Parc naturel, massif forestier, ADL, GAL, contrat rivière, …</a:t>
            </a:r>
          </a:p>
          <a:p>
            <a:pPr lvl="0" algn="l"/>
            <a:r>
              <a:rPr lang="fr-BE" sz="3600" dirty="0"/>
              <a:t>Des collaborations dans le cadre de projets européens,</a:t>
            </a:r>
          </a:p>
          <a:p>
            <a:pPr lvl="0" algn="l"/>
            <a:r>
              <a:rPr lang="fr-BE" sz="3600" dirty="0"/>
              <a:t>Tout autre objet pertinent</a:t>
            </a:r>
          </a:p>
          <a:p>
            <a:r>
              <a:rPr lang="fr-BE" sz="3600" dirty="0"/>
              <a:t> </a:t>
            </a:r>
            <a:r>
              <a:rPr lang="fr-BE" sz="3600" b="1" i="1" dirty="0"/>
              <a:t>Ces conventions doivent refléter un réel partenariat </a:t>
            </a:r>
            <a:endParaRPr lang="fr-BE" sz="3600" dirty="0"/>
          </a:p>
          <a:p>
            <a:pPr algn="l"/>
            <a:endParaRPr lang="fr-BE" sz="3200" dirty="0"/>
          </a:p>
          <a:p>
            <a:pPr algn="l"/>
            <a:r>
              <a:rPr lang="fr-BE" sz="3200" dirty="0"/>
              <a:t> </a:t>
            </a:r>
          </a:p>
          <a:p>
            <a:endParaRPr lang="fr-BE" dirty="0"/>
          </a:p>
        </p:txBody>
      </p:sp>
      <p:sp>
        <p:nvSpPr>
          <p:cNvPr id="4" name="ZoneTexte 3"/>
          <p:cNvSpPr txBox="1"/>
          <p:nvPr/>
        </p:nvSpPr>
        <p:spPr>
          <a:xfrm>
            <a:off x="6367549" y="141315"/>
            <a:ext cx="4779819" cy="6032421"/>
          </a:xfrm>
          <a:prstGeom prst="rect">
            <a:avLst/>
          </a:prstGeom>
          <a:noFill/>
          <a:ln w="3175">
            <a:solidFill>
              <a:schemeClr val="tx1"/>
            </a:solidFill>
          </a:ln>
        </p:spPr>
        <p:txBody>
          <a:bodyPr wrap="square" rtlCol="0">
            <a:spAutoFit/>
          </a:bodyPr>
          <a:lstStyle/>
          <a:p>
            <a:pPr algn="ctr"/>
            <a:r>
              <a:rPr lang="fr-BE" sz="1100" b="1" dirty="0">
                <a:solidFill>
                  <a:srgbClr val="FF0000"/>
                </a:solidFill>
              </a:rPr>
              <a:t>Modèle de convention à </a:t>
            </a:r>
            <a:r>
              <a:rPr lang="fr-BE" sz="1100" b="1" u="sng" dirty="0" smtClean="0">
                <a:solidFill>
                  <a:srgbClr val="FF0000"/>
                </a:solidFill>
              </a:rPr>
              <a:t>ADAPTER </a:t>
            </a:r>
            <a:r>
              <a:rPr lang="fr-BE" sz="1100" b="1" dirty="0" smtClean="0">
                <a:solidFill>
                  <a:srgbClr val="FF0000"/>
                </a:solidFill>
              </a:rPr>
              <a:t>selon </a:t>
            </a:r>
            <a:r>
              <a:rPr lang="fr-BE" sz="1100" b="1" dirty="0">
                <a:solidFill>
                  <a:srgbClr val="FF0000"/>
                </a:solidFill>
              </a:rPr>
              <a:t>les cas et spécificités</a:t>
            </a:r>
            <a:endParaRPr lang="fr-BE" sz="1100" dirty="0">
              <a:solidFill>
                <a:srgbClr val="FF0000"/>
              </a:solidFill>
            </a:endParaRPr>
          </a:p>
          <a:p>
            <a:r>
              <a:rPr lang="fr-BE" sz="900" b="1" dirty="0"/>
              <a:t> </a:t>
            </a:r>
            <a:endParaRPr lang="fr-BE" sz="900" dirty="0"/>
          </a:p>
          <a:p>
            <a:pPr algn="ctr"/>
            <a:r>
              <a:rPr lang="fr-BE" sz="1050" b="1" dirty="0"/>
              <a:t>CONVENTION DE PARTENARIAT</a:t>
            </a:r>
            <a:endParaRPr lang="fr-BE" sz="1050" dirty="0"/>
          </a:p>
          <a:p>
            <a:pPr algn="ctr"/>
            <a:r>
              <a:rPr lang="fr-BE" sz="900" b="1" i="1" dirty="0">
                <a:solidFill>
                  <a:srgbClr val="FF0000"/>
                </a:solidFill>
              </a:rPr>
              <a:t> Projet de convention à envoyer au CGT pour validation </a:t>
            </a:r>
          </a:p>
          <a:p>
            <a:pPr algn="ctr"/>
            <a:r>
              <a:rPr lang="fr-BE" sz="900" b="1" i="1" u="sng" dirty="0" smtClean="0">
                <a:solidFill>
                  <a:srgbClr val="FF0000"/>
                </a:solidFill>
              </a:rPr>
              <a:t>avant </a:t>
            </a:r>
            <a:r>
              <a:rPr lang="fr-BE" sz="900" b="1" i="1" u="sng" dirty="0">
                <a:solidFill>
                  <a:srgbClr val="FF0000"/>
                </a:solidFill>
              </a:rPr>
              <a:t>signatures </a:t>
            </a:r>
            <a:r>
              <a:rPr lang="fr-BE" sz="900" b="1" i="1" dirty="0">
                <a:solidFill>
                  <a:srgbClr val="FF0000"/>
                </a:solidFill>
              </a:rPr>
              <a:t>par les organismes concernés</a:t>
            </a:r>
            <a:endParaRPr lang="fr-BE" sz="900" dirty="0">
              <a:solidFill>
                <a:srgbClr val="FF0000"/>
              </a:solidFill>
            </a:endParaRPr>
          </a:p>
          <a:p>
            <a:pPr algn="ctr"/>
            <a:endParaRPr lang="fr-BE" sz="1050" dirty="0"/>
          </a:p>
          <a:p>
            <a:r>
              <a:rPr lang="fr-BE" sz="900" b="1" dirty="0"/>
              <a:t> </a:t>
            </a:r>
            <a:endParaRPr lang="fr-BE" sz="900" dirty="0"/>
          </a:p>
          <a:p>
            <a:r>
              <a:rPr lang="fr-BE" sz="900" b="1" dirty="0"/>
              <a:t>ENTRE</a:t>
            </a:r>
            <a:endParaRPr lang="fr-BE" sz="900" dirty="0"/>
          </a:p>
          <a:p>
            <a:r>
              <a:rPr lang="fr-BE" sz="900" dirty="0"/>
              <a:t> </a:t>
            </a:r>
          </a:p>
          <a:p>
            <a:r>
              <a:rPr lang="fr-BE" sz="900" dirty="0"/>
              <a:t>D’une part, l’association sans but lucratif  « </a:t>
            </a:r>
            <a:r>
              <a:rPr lang="fr-BE" sz="900" dirty="0" err="1"/>
              <a:t>xxxxxx</a:t>
            </a:r>
            <a:r>
              <a:rPr lang="fr-BE" sz="900" dirty="0"/>
              <a:t> », en abrégé « </a:t>
            </a:r>
            <a:r>
              <a:rPr lang="fr-BE" sz="900" dirty="0" err="1"/>
              <a:t>xxxxxx</a:t>
            </a:r>
            <a:r>
              <a:rPr lang="fr-BE" sz="900" dirty="0"/>
              <a:t> », dont le siège social est établi à </a:t>
            </a:r>
            <a:r>
              <a:rPr lang="fr-BE" sz="900" dirty="0" err="1"/>
              <a:t>xxxxxx</a:t>
            </a:r>
            <a:r>
              <a:rPr lang="fr-BE" sz="900" dirty="0"/>
              <a:t> ici représentée par Monsieur </a:t>
            </a:r>
            <a:r>
              <a:rPr lang="fr-BE" sz="900" dirty="0" err="1"/>
              <a:t>xxxxxx</a:t>
            </a:r>
            <a:r>
              <a:rPr lang="fr-BE" sz="900" dirty="0"/>
              <a:t>, en sa qualité de Président ;</a:t>
            </a:r>
          </a:p>
          <a:p>
            <a:r>
              <a:rPr lang="fr-BE" sz="900" dirty="0"/>
              <a:t> </a:t>
            </a:r>
          </a:p>
          <a:p>
            <a:r>
              <a:rPr lang="fr-BE" sz="900" b="1" dirty="0"/>
              <a:t>ET</a:t>
            </a:r>
            <a:endParaRPr lang="fr-BE" sz="900" dirty="0"/>
          </a:p>
          <a:p>
            <a:r>
              <a:rPr lang="fr-BE" sz="900" dirty="0"/>
              <a:t> </a:t>
            </a:r>
          </a:p>
          <a:p>
            <a:r>
              <a:rPr lang="fr-BE" sz="900" dirty="0"/>
              <a:t>D’autre part, l’association sans but lucratif « </a:t>
            </a:r>
            <a:r>
              <a:rPr lang="fr-BE" sz="900" dirty="0" err="1"/>
              <a:t>xxxxxxx</a:t>
            </a:r>
            <a:r>
              <a:rPr lang="fr-BE" sz="900" dirty="0"/>
              <a:t> », en abrégé « </a:t>
            </a:r>
            <a:r>
              <a:rPr lang="fr-BE" sz="900" dirty="0" err="1"/>
              <a:t>xxxxxxx</a:t>
            </a:r>
            <a:r>
              <a:rPr lang="fr-BE" sz="900" dirty="0"/>
              <a:t> », dont le siège social est établi à </a:t>
            </a:r>
            <a:r>
              <a:rPr lang="fr-BE" sz="900" dirty="0" err="1"/>
              <a:t>xxxxxx</a:t>
            </a:r>
            <a:r>
              <a:rPr lang="fr-BE" sz="900" dirty="0"/>
              <a:t>, ici représentée par Monsieur </a:t>
            </a:r>
            <a:r>
              <a:rPr lang="fr-BE" sz="900" dirty="0" err="1"/>
              <a:t>xxxxxx</a:t>
            </a:r>
            <a:r>
              <a:rPr lang="fr-BE" sz="900" dirty="0"/>
              <a:t>, en sa qualité de Président.</a:t>
            </a:r>
          </a:p>
          <a:p>
            <a:r>
              <a:rPr lang="fr-BE" sz="900" dirty="0"/>
              <a:t> </a:t>
            </a:r>
          </a:p>
          <a:p>
            <a:r>
              <a:rPr lang="fr-BE" sz="900" b="1" dirty="0"/>
              <a:t>IL A ÉTÉ CONVENU CE QUI SUIT</a:t>
            </a:r>
            <a:endParaRPr lang="fr-BE" sz="900" dirty="0"/>
          </a:p>
          <a:p>
            <a:r>
              <a:rPr lang="fr-BE" sz="900" dirty="0"/>
              <a:t> </a:t>
            </a:r>
          </a:p>
          <a:p>
            <a:r>
              <a:rPr lang="fr-BE" sz="900" dirty="0"/>
              <a:t> </a:t>
            </a:r>
          </a:p>
          <a:p>
            <a:r>
              <a:rPr lang="fr-BE" sz="1000" b="1" dirty="0"/>
              <a:t>Article 1. Durée</a:t>
            </a:r>
            <a:endParaRPr lang="fr-BE" sz="1000" dirty="0"/>
          </a:p>
          <a:p>
            <a:r>
              <a:rPr lang="fr-BE" sz="900" dirty="0"/>
              <a:t> </a:t>
            </a:r>
          </a:p>
          <a:p>
            <a:r>
              <a:rPr lang="fr-BE" sz="900" dirty="0"/>
              <a:t>La présente convention prend effet au </a:t>
            </a:r>
            <a:r>
              <a:rPr lang="fr-BE" sz="900" dirty="0" err="1"/>
              <a:t>xxxxxx</a:t>
            </a:r>
            <a:r>
              <a:rPr lang="fr-BE" sz="900" dirty="0"/>
              <a:t> pour une durée indéterminée / de </a:t>
            </a:r>
            <a:r>
              <a:rPr lang="fr-BE" sz="900" dirty="0" err="1"/>
              <a:t>xxxxxx</a:t>
            </a:r>
            <a:r>
              <a:rPr lang="fr-BE" sz="900" dirty="0"/>
              <a:t> à </a:t>
            </a:r>
            <a:r>
              <a:rPr lang="fr-BE" sz="900" dirty="0" err="1"/>
              <a:t>xxxxxx</a:t>
            </a:r>
            <a:r>
              <a:rPr lang="fr-BE" sz="900" dirty="0"/>
              <a:t>.</a:t>
            </a:r>
          </a:p>
          <a:p>
            <a:r>
              <a:rPr lang="fr-BE" sz="900" dirty="0"/>
              <a:t> </a:t>
            </a:r>
          </a:p>
          <a:p>
            <a:r>
              <a:rPr lang="fr-BE" sz="1000" b="1" dirty="0"/>
              <a:t>Article 2. Mise à disposition de ressources : locaux, infrastructures, matériel</a:t>
            </a:r>
            <a:endParaRPr lang="fr-BE" sz="1000" dirty="0"/>
          </a:p>
          <a:p>
            <a:r>
              <a:rPr lang="fr-BE" sz="900" dirty="0"/>
              <a:t> </a:t>
            </a:r>
          </a:p>
          <a:p>
            <a:r>
              <a:rPr lang="fr-BE" sz="900" dirty="0"/>
              <a:t>(A adapter si certaines sont prises en charge par une Administration communale)</a:t>
            </a:r>
          </a:p>
          <a:p>
            <a:r>
              <a:rPr lang="fr-BE" sz="900" dirty="0"/>
              <a:t> </a:t>
            </a:r>
          </a:p>
          <a:p>
            <a:pPr lvl="0"/>
            <a:r>
              <a:rPr lang="fr-BE" sz="900" b="1" u="sng" dirty="0"/>
              <a:t>Occupation du bâtiment</a:t>
            </a:r>
            <a:endParaRPr lang="fr-BE" sz="900" dirty="0"/>
          </a:p>
          <a:p>
            <a:r>
              <a:rPr lang="fr-BE" sz="900" dirty="0"/>
              <a:t> </a:t>
            </a:r>
          </a:p>
          <a:p>
            <a:r>
              <a:rPr lang="fr-BE" sz="900" dirty="0"/>
              <a:t>Les locaux situés </a:t>
            </a:r>
            <a:r>
              <a:rPr lang="fr-BE" sz="900" dirty="0" err="1"/>
              <a:t>xxxxxx</a:t>
            </a:r>
            <a:r>
              <a:rPr lang="fr-BE" sz="900" dirty="0"/>
              <a:t> sont la propriété de </a:t>
            </a:r>
            <a:r>
              <a:rPr lang="fr-BE" sz="900" dirty="0" err="1"/>
              <a:t>xxxxxx</a:t>
            </a:r>
            <a:r>
              <a:rPr lang="fr-BE" sz="900" dirty="0"/>
              <a:t>. </a:t>
            </a:r>
          </a:p>
          <a:p>
            <a:r>
              <a:rPr lang="fr-BE" sz="900" dirty="0"/>
              <a:t>Le contrat de bail est établi au nom de </a:t>
            </a:r>
            <a:r>
              <a:rPr lang="fr-BE" sz="900" dirty="0" err="1"/>
              <a:t>xxxxxx</a:t>
            </a:r>
            <a:r>
              <a:rPr lang="fr-BE" sz="900" dirty="0"/>
              <a:t>. </a:t>
            </a:r>
          </a:p>
          <a:p>
            <a:r>
              <a:rPr lang="fr-BE" sz="900" dirty="0"/>
              <a:t>Les deux associations occupent le même bâtiment comme suit : </a:t>
            </a:r>
            <a:r>
              <a:rPr lang="fr-BE" sz="900" dirty="0" err="1"/>
              <a:t>xxxxxx</a:t>
            </a:r>
            <a:endParaRPr lang="fr-BE" sz="900" dirty="0"/>
          </a:p>
          <a:p>
            <a:r>
              <a:rPr lang="fr-BE" sz="900" dirty="0"/>
              <a:t> </a:t>
            </a:r>
          </a:p>
          <a:p>
            <a:pPr lvl="0"/>
            <a:r>
              <a:rPr lang="fr-BE" sz="900" b="1" u="sng" dirty="0"/>
              <a:t>Facturation de la connexion internet et de l’abonnement téléphonique</a:t>
            </a:r>
            <a:endParaRPr lang="fr-BE" sz="900" dirty="0"/>
          </a:p>
          <a:p>
            <a:r>
              <a:rPr lang="fr-BE" sz="900" dirty="0"/>
              <a:t> </a:t>
            </a:r>
          </a:p>
          <a:p>
            <a:r>
              <a:rPr lang="fr-BE" sz="900" dirty="0"/>
              <a:t>Les contrats sont établis au nom de « </a:t>
            </a:r>
            <a:r>
              <a:rPr lang="fr-BE" sz="900" dirty="0" err="1"/>
              <a:t>xxxxxx</a:t>
            </a:r>
            <a:r>
              <a:rPr lang="fr-BE" sz="900" dirty="0"/>
              <a:t> » avec l’opérateur </a:t>
            </a:r>
            <a:r>
              <a:rPr lang="fr-BE" sz="900" dirty="0" err="1"/>
              <a:t>xxxxxx</a:t>
            </a:r>
            <a:r>
              <a:rPr lang="fr-BE" sz="900" dirty="0"/>
              <a:t> pour la connexion internet et avec </a:t>
            </a:r>
            <a:r>
              <a:rPr lang="fr-BE" sz="900" dirty="0" err="1"/>
              <a:t>xxxxx</a:t>
            </a:r>
            <a:r>
              <a:rPr lang="fr-BE" sz="900" dirty="0"/>
              <a:t> pour l’abonnement téléphonique.</a:t>
            </a:r>
          </a:p>
          <a:p>
            <a:r>
              <a:rPr lang="fr-BE" sz="900" dirty="0"/>
              <a:t> </a:t>
            </a:r>
          </a:p>
          <a:p>
            <a:r>
              <a:rPr lang="fr-BE" sz="900" dirty="0"/>
              <a:t>Ces dépenses étant générées tant par </a:t>
            </a:r>
            <a:r>
              <a:rPr lang="fr-BE" sz="900" dirty="0" err="1"/>
              <a:t>xxxxx</a:t>
            </a:r>
            <a:r>
              <a:rPr lang="fr-BE" sz="900" dirty="0"/>
              <a:t> que par la </a:t>
            </a:r>
            <a:r>
              <a:rPr lang="fr-BE" sz="900" dirty="0" err="1"/>
              <a:t>xxxxx</a:t>
            </a:r>
            <a:r>
              <a:rPr lang="fr-BE" sz="900" dirty="0"/>
              <a:t> ; l’ASBL </a:t>
            </a:r>
            <a:r>
              <a:rPr lang="fr-BE" sz="900" dirty="0" err="1"/>
              <a:t>xxxxx</a:t>
            </a:r>
            <a:r>
              <a:rPr lang="fr-BE" sz="900" dirty="0"/>
              <a:t> se réserve le droit de refacturer, chaque mois, pour </a:t>
            </a:r>
            <a:r>
              <a:rPr lang="fr-BE" sz="900" dirty="0" err="1"/>
              <a:t>xxxxx</a:t>
            </a:r>
            <a:r>
              <a:rPr lang="fr-BE" sz="900" dirty="0"/>
              <a:t> % ces charges à la « </a:t>
            </a:r>
            <a:r>
              <a:rPr lang="fr-BE" sz="900" dirty="0" err="1"/>
              <a:t>xxxxxx</a:t>
            </a:r>
            <a:r>
              <a:rPr lang="fr-BE" sz="900" dirty="0"/>
              <a:t> ».</a:t>
            </a:r>
          </a:p>
        </p:txBody>
      </p:sp>
    </p:spTree>
    <p:extLst>
      <p:ext uri="{BB962C8B-B14F-4D97-AF65-F5344CB8AC3E}">
        <p14:creationId xmlns:p14="http://schemas.microsoft.com/office/powerpoint/2010/main" val="40677769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25731" y="260322"/>
            <a:ext cx="4602480" cy="5891096"/>
          </a:xfrm>
          <a:ln w="3175">
            <a:solidFill>
              <a:schemeClr val="tx1"/>
            </a:solidFill>
          </a:ln>
        </p:spPr>
        <p:txBody>
          <a:bodyPr>
            <a:noAutofit/>
          </a:bodyPr>
          <a:lstStyle/>
          <a:p>
            <a:pPr lvl="0" algn="l">
              <a:lnSpc>
                <a:spcPct val="100000"/>
              </a:lnSpc>
              <a:spcBef>
                <a:spcPts val="0"/>
              </a:spcBef>
            </a:pPr>
            <a:r>
              <a:rPr lang="fr-BE" sz="900" b="1" u="sng" dirty="0"/>
              <a:t>Facturation centrale </a:t>
            </a:r>
            <a:r>
              <a:rPr lang="fr-BE" sz="900" b="1" u="sng" dirty="0" smtClean="0"/>
              <a:t>téléphonique</a:t>
            </a:r>
          </a:p>
          <a:p>
            <a:pPr lvl="0" algn="l">
              <a:lnSpc>
                <a:spcPct val="100000"/>
              </a:lnSpc>
              <a:spcBef>
                <a:spcPts val="0"/>
              </a:spcBef>
            </a:pPr>
            <a:endParaRPr lang="fr-BE" sz="900" dirty="0"/>
          </a:p>
          <a:p>
            <a:pPr algn="l">
              <a:lnSpc>
                <a:spcPct val="100000"/>
              </a:lnSpc>
              <a:spcBef>
                <a:spcPts val="0"/>
              </a:spcBef>
            </a:pPr>
            <a:r>
              <a:rPr lang="fr-BE" sz="900" dirty="0"/>
              <a:t>Le contrat de maintenance annuel pour la centrale téléphonique étant établi au nom de la « </a:t>
            </a:r>
            <a:r>
              <a:rPr lang="fr-BE" sz="900" dirty="0" err="1"/>
              <a:t>xxxxxx</a:t>
            </a:r>
            <a:r>
              <a:rPr lang="fr-BE" sz="900" dirty="0"/>
              <a:t> » avec la société </a:t>
            </a:r>
            <a:r>
              <a:rPr lang="fr-BE" sz="900" dirty="0" err="1"/>
              <a:t>xxxxxx</a:t>
            </a:r>
            <a:r>
              <a:rPr lang="fr-BE" sz="900" dirty="0"/>
              <a:t>, l’ASBL </a:t>
            </a:r>
            <a:r>
              <a:rPr lang="fr-BE" sz="900" dirty="0" err="1"/>
              <a:t>xxxxxx</a:t>
            </a:r>
            <a:r>
              <a:rPr lang="fr-BE" sz="900" dirty="0"/>
              <a:t> se réserve le droit de refacturer, chaque année, pour </a:t>
            </a:r>
            <a:r>
              <a:rPr lang="fr-BE" sz="900" dirty="0" err="1"/>
              <a:t>xxxxx</a:t>
            </a:r>
            <a:r>
              <a:rPr lang="fr-BE" sz="900" dirty="0"/>
              <a:t> % ces charges à « </a:t>
            </a:r>
            <a:r>
              <a:rPr lang="fr-BE" sz="900" dirty="0" err="1"/>
              <a:t>xxxxxx</a:t>
            </a:r>
            <a:r>
              <a:rPr lang="fr-BE" sz="900" dirty="0"/>
              <a:t> </a:t>
            </a:r>
            <a:r>
              <a:rPr lang="fr-BE" sz="900" dirty="0" smtClean="0"/>
              <a:t>».</a:t>
            </a:r>
          </a:p>
          <a:p>
            <a:pPr algn="l">
              <a:lnSpc>
                <a:spcPct val="100000"/>
              </a:lnSpc>
              <a:spcBef>
                <a:spcPts val="0"/>
              </a:spcBef>
            </a:pPr>
            <a:endParaRPr lang="fr-BE" sz="900" dirty="0"/>
          </a:p>
          <a:p>
            <a:pPr lvl="0" algn="l">
              <a:lnSpc>
                <a:spcPct val="100000"/>
              </a:lnSpc>
              <a:spcBef>
                <a:spcPts val="0"/>
              </a:spcBef>
            </a:pPr>
            <a:r>
              <a:rPr lang="fr-BE" sz="900" b="1" u="sng" dirty="0"/>
              <a:t>Facturation </a:t>
            </a:r>
            <a:r>
              <a:rPr lang="fr-BE" sz="900" b="1" u="sng" dirty="0" smtClean="0"/>
              <a:t>photocopieuse</a:t>
            </a:r>
            <a:endParaRPr lang="fr-BE" sz="900" dirty="0"/>
          </a:p>
          <a:p>
            <a:pPr algn="l">
              <a:lnSpc>
                <a:spcPct val="100000"/>
              </a:lnSpc>
              <a:spcBef>
                <a:spcPts val="0"/>
              </a:spcBef>
            </a:pPr>
            <a:r>
              <a:rPr lang="fr-BE" sz="900" dirty="0"/>
              <a:t>Le </a:t>
            </a:r>
            <a:r>
              <a:rPr lang="fr-BE" sz="900" dirty="0" smtClean="0"/>
              <a:t>contrat </a:t>
            </a:r>
            <a:r>
              <a:rPr lang="fr-BE" sz="900" dirty="0"/>
              <a:t>pour la photocopieuse étant établi au nom de « </a:t>
            </a:r>
            <a:r>
              <a:rPr lang="fr-BE" sz="900" dirty="0" err="1"/>
              <a:t>xxxxxx</a:t>
            </a:r>
            <a:r>
              <a:rPr lang="fr-BE" sz="900" dirty="0"/>
              <a:t> » avec la société </a:t>
            </a:r>
            <a:r>
              <a:rPr lang="fr-BE" sz="900" dirty="0" err="1"/>
              <a:t>xxxxxx</a:t>
            </a:r>
            <a:r>
              <a:rPr lang="fr-BE" sz="900" dirty="0"/>
              <a:t>, l’ASBL </a:t>
            </a:r>
            <a:r>
              <a:rPr lang="fr-BE" sz="900" dirty="0" err="1"/>
              <a:t>xxxxxx</a:t>
            </a:r>
            <a:r>
              <a:rPr lang="fr-BE" sz="900" dirty="0"/>
              <a:t> se réserve le droit de refacturer, chaque mois, pour </a:t>
            </a:r>
            <a:r>
              <a:rPr lang="fr-BE" sz="900" dirty="0" err="1"/>
              <a:t>xxxxx</a:t>
            </a:r>
            <a:r>
              <a:rPr lang="fr-BE" sz="900" dirty="0"/>
              <a:t> % ces charges-là</a:t>
            </a:r>
            <a:r>
              <a:rPr lang="fr-BE" sz="900" dirty="0" smtClean="0"/>
              <a:t>.</a:t>
            </a:r>
          </a:p>
          <a:p>
            <a:pPr algn="l">
              <a:lnSpc>
                <a:spcPct val="100000"/>
              </a:lnSpc>
              <a:spcBef>
                <a:spcPts val="0"/>
              </a:spcBef>
            </a:pPr>
            <a:endParaRPr lang="fr-BE" sz="900" dirty="0"/>
          </a:p>
          <a:p>
            <a:pPr lvl="0" algn="l">
              <a:lnSpc>
                <a:spcPct val="100000"/>
              </a:lnSpc>
              <a:spcBef>
                <a:spcPts val="0"/>
              </a:spcBef>
            </a:pPr>
            <a:r>
              <a:rPr lang="fr-BE" sz="900" b="1" u="sng" dirty="0"/>
              <a:t>Facturation alarme </a:t>
            </a:r>
            <a:r>
              <a:rPr lang="fr-BE" sz="900" b="1" u="sng" dirty="0" smtClean="0"/>
              <a:t>anti-intrusion</a:t>
            </a:r>
            <a:endParaRPr lang="fr-BE" sz="900" dirty="0"/>
          </a:p>
          <a:p>
            <a:pPr algn="l">
              <a:lnSpc>
                <a:spcPct val="100000"/>
              </a:lnSpc>
              <a:spcBef>
                <a:spcPts val="0"/>
              </a:spcBef>
            </a:pPr>
            <a:r>
              <a:rPr lang="fr-BE" sz="900" dirty="0"/>
              <a:t>Le </a:t>
            </a:r>
            <a:r>
              <a:rPr lang="fr-BE" sz="900" dirty="0" smtClean="0"/>
              <a:t>contrat pour </a:t>
            </a:r>
            <a:r>
              <a:rPr lang="fr-BE" sz="900" dirty="0"/>
              <a:t>la maintenance du système de surveillance étant établi au nom de « </a:t>
            </a:r>
            <a:r>
              <a:rPr lang="fr-BE" sz="900" dirty="0" err="1"/>
              <a:t>xxxxxx</a:t>
            </a:r>
            <a:r>
              <a:rPr lang="fr-BE" sz="900" dirty="0"/>
              <a:t> » avec la société </a:t>
            </a:r>
            <a:r>
              <a:rPr lang="fr-BE" sz="900" dirty="0" err="1"/>
              <a:t>xxxxxx</a:t>
            </a:r>
            <a:r>
              <a:rPr lang="fr-BE" sz="900" dirty="0"/>
              <a:t>, l’ </a:t>
            </a:r>
            <a:r>
              <a:rPr lang="fr-BE" sz="900" dirty="0" err="1"/>
              <a:t>xxxxxx</a:t>
            </a:r>
            <a:r>
              <a:rPr lang="fr-BE" sz="900" dirty="0"/>
              <a:t> se réserve le droit de refacturer, chaque mois, pour </a:t>
            </a:r>
            <a:r>
              <a:rPr lang="fr-BE" sz="900" dirty="0" err="1"/>
              <a:t>xxxxx</a:t>
            </a:r>
            <a:r>
              <a:rPr lang="fr-BE" sz="900" dirty="0"/>
              <a:t> % ces charges à la « </a:t>
            </a:r>
            <a:r>
              <a:rPr lang="fr-BE" sz="900" dirty="0" err="1"/>
              <a:t>xxxxxx</a:t>
            </a:r>
            <a:r>
              <a:rPr lang="fr-BE" sz="900" dirty="0"/>
              <a:t> </a:t>
            </a:r>
            <a:r>
              <a:rPr lang="fr-BE" sz="900" dirty="0" smtClean="0"/>
              <a:t>».</a:t>
            </a:r>
          </a:p>
          <a:p>
            <a:pPr lvl="0" algn="l">
              <a:lnSpc>
                <a:spcPct val="100000"/>
              </a:lnSpc>
              <a:spcBef>
                <a:spcPts val="0"/>
              </a:spcBef>
            </a:pPr>
            <a:endParaRPr lang="fr-BE" sz="900" b="1" u="sng" dirty="0"/>
          </a:p>
          <a:p>
            <a:pPr lvl="0" algn="l">
              <a:lnSpc>
                <a:spcPct val="100000"/>
              </a:lnSpc>
              <a:spcBef>
                <a:spcPts val="0"/>
              </a:spcBef>
            </a:pPr>
            <a:r>
              <a:rPr lang="fr-BE" sz="900" b="1" u="sng" dirty="0" smtClean="0"/>
              <a:t>Facturation </a:t>
            </a:r>
            <a:r>
              <a:rPr lang="fr-BE" sz="900" b="1" u="sng" dirty="0"/>
              <a:t>autres charges </a:t>
            </a:r>
            <a:endParaRPr lang="fr-BE" sz="900" dirty="0"/>
          </a:p>
          <a:p>
            <a:pPr algn="l">
              <a:lnSpc>
                <a:spcPct val="100000"/>
              </a:lnSpc>
              <a:spcBef>
                <a:spcPts val="0"/>
              </a:spcBef>
            </a:pPr>
            <a:r>
              <a:rPr lang="fr-BE" sz="900" dirty="0"/>
              <a:t>Il est convenu que les frais relatifs à l’entretien du bâtiment, </a:t>
            </a:r>
            <a:r>
              <a:rPr lang="fr-BE" sz="900" u="sng" dirty="0"/>
              <a:t>la mise en conformité avec les normes de sécurités-incendie</a:t>
            </a:r>
            <a:r>
              <a:rPr lang="fr-BE" sz="900" dirty="0"/>
              <a:t>, l’eau et le chauffage seront répartis entre les deux ASBL selon </a:t>
            </a:r>
            <a:r>
              <a:rPr lang="fr-BE" sz="900" dirty="0" err="1"/>
              <a:t>xxxxx</a:t>
            </a:r>
            <a:r>
              <a:rPr lang="fr-BE" sz="900" dirty="0"/>
              <a:t> </a:t>
            </a:r>
            <a:r>
              <a:rPr lang="fr-BE" sz="900" dirty="0" smtClean="0"/>
              <a:t>%.</a:t>
            </a:r>
          </a:p>
          <a:p>
            <a:pPr algn="l">
              <a:lnSpc>
                <a:spcPct val="100000"/>
              </a:lnSpc>
              <a:spcBef>
                <a:spcPts val="0"/>
              </a:spcBef>
            </a:pPr>
            <a:endParaRPr lang="fr-BE" sz="900" dirty="0"/>
          </a:p>
          <a:p>
            <a:pPr algn="l">
              <a:lnSpc>
                <a:spcPct val="100000"/>
              </a:lnSpc>
              <a:spcBef>
                <a:spcPts val="0"/>
              </a:spcBef>
            </a:pPr>
            <a:r>
              <a:rPr lang="fr-BE" sz="1000" b="1" dirty="0"/>
              <a:t>Article 3. Gestion des ressources humaines et </a:t>
            </a:r>
            <a:r>
              <a:rPr lang="fr-BE" sz="1000" b="1" dirty="0" smtClean="0"/>
              <a:t>Accueil</a:t>
            </a:r>
          </a:p>
          <a:p>
            <a:pPr algn="l">
              <a:lnSpc>
                <a:spcPct val="100000"/>
              </a:lnSpc>
              <a:spcBef>
                <a:spcPts val="0"/>
              </a:spcBef>
            </a:pPr>
            <a:endParaRPr lang="fr-BE" sz="900" dirty="0"/>
          </a:p>
          <a:p>
            <a:pPr algn="l">
              <a:lnSpc>
                <a:spcPct val="100000"/>
              </a:lnSpc>
              <a:spcBef>
                <a:spcPts val="0"/>
              </a:spcBef>
            </a:pPr>
            <a:r>
              <a:rPr lang="fr-BE" sz="900" dirty="0"/>
              <a:t>Il est </a:t>
            </a:r>
            <a:r>
              <a:rPr lang="fr-BE" sz="900" dirty="0" smtClean="0"/>
              <a:t>convenu que </a:t>
            </a:r>
            <a:r>
              <a:rPr lang="fr-BE" sz="900" dirty="0"/>
              <a:t>la « Maison du Tourisme </a:t>
            </a:r>
            <a:r>
              <a:rPr lang="fr-BE" sz="900" dirty="0" err="1"/>
              <a:t>xxxxxx</a:t>
            </a:r>
            <a:r>
              <a:rPr lang="fr-BE" sz="900" dirty="0"/>
              <a:t> » organise le planning mensuel pour les employés des deux ASBL</a:t>
            </a:r>
            <a:r>
              <a:rPr lang="fr-BE" sz="900" dirty="0" smtClean="0"/>
              <a:t>.</a:t>
            </a:r>
            <a:endParaRPr lang="fr-BE" sz="900" dirty="0"/>
          </a:p>
          <a:p>
            <a:pPr algn="l">
              <a:lnSpc>
                <a:spcPct val="100000"/>
              </a:lnSpc>
              <a:spcBef>
                <a:spcPts val="0"/>
              </a:spcBef>
            </a:pPr>
            <a:r>
              <a:rPr lang="fr-BE" sz="900" dirty="0"/>
              <a:t>La permanence physique au comptoir d’accueil est organisée de la manière suivante : </a:t>
            </a:r>
            <a:r>
              <a:rPr lang="fr-BE" sz="900" dirty="0" err="1"/>
              <a:t>xxxxxx</a:t>
            </a:r>
            <a:r>
              <a:rPr lang="fr-BE" sz="900" dirty="0"/>
              <a:t> (nombre de personnes affectées, </a:t>
            </a:r>
            <a:r>
              <a:rPr lang="fr-BE" sz="900" dirty="0" smtClean="0"/>
              <a:t>…)</a:t>
            </a:r>
            <a:endParaRPr lang="fr-BE" sz="900" dirty="0"/>
          </a:p>
          <a:p>
            <a:pPr algn="l">
              <a:lnSpc>
                <a:spcPct val="100000"/>
              </a:lnSpc>
              <a:spcBef>
                <a:spcPts val="0"/>
              </a:spcBef>
            </a:pPr>
            <a:r>
              <a:rPr lang="fr-BE" sz="900" dirty="0"/>
              <a:t>Le SI /OT s’engage à veiller à maintenir un accueil sur le site de </a:t>
            </a:r>
            <a:r>
              <a:rPr lang="fr-BE" sz="900" dirty="0" err="1"/>
              <a:t>xxxxxx</a:t>
            </a:r>
            <a:r>
              <a:rPr lang="fr-BE" sz="900" dirty="0"/>
              <a:t> suivant les horaires suivants : </a:t>
            </a:r>
            <a:r>
              <a:rPr lang="fr-BE" sz="900" dirty="0" err="1" smtClean="0"/>
              <a:t>xxxxxx</a:t>
            </a:r>
            <a:endParaRPr lang="fr-BE" sz="900" dirty="0"/>
          </a:p>
          <a:p>
            <a:pPr algn="l">
              <a:lnSpc>
                <a:spcPct val="100000"/>
              </a:lnSpc>
              <a:spcBef>
                <a:spcPts val="0"/>
              </a:spcBef>
            </a:pPr>
            <a:r>
              <a:rPr lang="fr-BE" sz="900" dirty="0"/>
              <a:t>(La répartition des taches au sein de l’accueil se définit comme suit :</a:t>
            </a:r>
          </a:p>
          <a:p>
            <a:pPr algn="l">
              <a:lnSpc>
                <a:spcPct val="100000"/>
              </a:lnSpc>
              <a:spcBef>
                <a:spcPts val="0"/>
              </a:spcBef>
            </a:pPr>
            <a:r>
              <a:rPr lang="fr-BE" sz="900" dirty="0"/>
              <a:t>Le  nombre d’heures à réaliser par la Maison du Tourisme est de 1800 heures par an. </a:t>
            </a:r>
          </a:p>
          <a:p>
            <a:pPr algn="l">
              <a:lnSpc>
                <a:spcPct val="100000"/>
              </a:lnSpc>
              <a:spcBef>
                <a:spcPts val="0"/>
              </a:spcBef>
            </a:pPr>
            <a:r>
              <a:rPr lang="fr-BE" sz="900" dirty="0"/>
              <a:t>Le nombre d’heures à réaliser par l’OT/SI (60 jours au lieu de 100 jours) dépend de l’existence ou non de cette convention de partenariat. </a:t>
            </a:r>
            <a:endParaRPr lang="fr-BE" sz="900" dirty="0" smtClean="0"/>
          </a:p>
          <a:p>
            <a:pPr algn="l">
              <a:lnSpc>
                <a:spcPct val="100000"/>
              </a:lnSpc>
              <a:spcBef>
                <a:spcPts val="0"/>
              </a:spcBef>
            </a:pPr>
            <a:endParaRPr lang="fr-BE" sz="900" dirty="0"/>
          </a:p>
          <a:p>
            <a:pPr algn="l">
              <a:lnSpc>
                <a:spcPct val="100000"/>
              </a:lnSpc>
              <a:spcBef>
                <a:spcPts val="0"/>
              </a:spcBef>
            </a:pPr>
            <a:r>
              <a:rPr lang="fr-BE" sz="1000" b="1" dirty="0"/>
              <a:t>Article 4. Soutien aux activités touristiques : actions de promotion, animations et développement</a:t>
            </a:r>
            <a:endParaRPr lang="fr-BE" sz="1000" dirty="0"/>
          </a:p>
          <a:p>
            <a:pPr algn="l">
              <a:lnSpc>
                <a:spcPct val="100000"/>
              </a:lnSpc>
              <a:spcBef>
                <a:spcPts val="0"/>
              </a:spcBef>
            </a:pPr>
            <a:r>
              <a:rPr lang="fr-BE" sz="900" dirty="0"/>
              <a:t> </a:t>
            </a:r>
          </a:p>
          <a:p>
            <a:pPr algn="l">
              <a:lnSpc>
                <a:spcPct val="100000"/>
              </a:lnSpc>
              <a:spcBef>
                <a:spcPts val="0"/>
              </a:spcBef>
            </a:pPr>
            <a:r>
              <a:rPr lang="fr-BE" sz="900" dirty="0"/>
              <a:t>(Avec identification des partenariats, des modalités de répartition des frais pour les actions communes)</a:t>
            </a:r>
          </a:p>
          <a:p>
            <a:pPr algn="l">
              <a:lnSpc>
                <a:spcPct val="100000"/>
              </a:lnSpc>
              <a:spcBef>
                <a:spcPts val="0"/>
              </a:spcBef>
            </a:pPr>
            <a:r>
              <a:rPr lang="fr-BE" sz="900" dirty="0"/>
              <a:t> </a:t>
            </a:r>
          </a:p>
          <a:p>
            <a:pPr algn="l">
              <a:lnSpc>
                <a:spcPct val="100000"/>
              </a:lnSpc>
              <a:spcBef>
                <a:spcPts val="0"/>
              </a:spcBef>
            </a:pPr>
            <a:r>
              <a:rPr lang="fr-BE" sz="900" b="1" u="sng" dirty="0"/>
              <a:t>Actions ponctuelles</a:t>
            </a:r>
            <a:endParaRPr lang="fr-BE" sz="900" dirty="0"/>
          </a:p>
          <a:p>
            <a:pPr algn="l">
              <a:lnSpc>
                <a:spcPct val="100000"/>
              </a:lnSpc>
              <a:spcBef>
                <a:spcPts val="0"/>
              </a:spcBef>
            </a:pPr>
            <a:r>
              <a:rPr lang="fr-BE" sz="900" dirty="0" err="1"/>
              <a:t>Xxxxx</a:t>
            </a:r>
            <a:endParaRPr lang="fr-BE" sz="900" dirty="0"/>
          </a:p>
          <a:p>
            <a:pPr algn="l">
              <a:lnSpc>
                <a:spcPct val="100000"/>
              </a:lnSpc>
              <a:spcBef>
                <a:spcPts val="0"/>
              </a:spcBef>
            </a:pPr>
            <a:endParaRPr lang="fr-BE" sz="900" b="1" u="sng" dirty="0" smtClean="0"/>
          </a:p>
          <a:p>
            <a:pPr algn="l"/>
            <a:endParaRPr lang="fr-BE" sz="900" dirty="0"/>
          </a:p>
        </p:txBody>
      </p:sp>
      <p:sp>
        <p:nvSpPr>
          <p:cNvPr id="4" name="ZoneTexte 3"/>
          <p:cNvSpPr txBox="1"/>
          <p:nvPr/>
        </p:nvSpPr>
        <p:spPr>
          <a:xfrm>
            <a:off x="6483927" y="260322"/>
            <a:ext cx="4921135" cy="5386090"/>
          </a:xfrm>
          <a:prstGeom prst="rect">
            <a:avLst/>
          </a:prstGeom>
          <a:noFill/>
          <a:ln w="3175">
            <a:solidFill>
              <a:schemeClr val="tx1"/>
            </a:solidFill>
          </a:ln>
        </p:spPr>
        <p:txBody>
          <a:bodyPr wrap="square" rtlCol="0">
            <a:spAutoFit/>
          </a:bodyPr>
          <a:lstStyle/>
          <a:p>
            <a:r>
              <a:rPr lang="fr-BE" sz="900" b="1" u="sng" dirty="0"/>
              <a:t>Actions </a:t>
            </a:r>
            <a:r>
              <a:rPr lang="fr-BE" sz="900" b="1" u="sng" dirty="0" smtClean="0"/>
              <a:t>récurrentes</a:t>
            </a:r>
            <a:endParaRPr lang="fr-BE" sz="900" b="1" u="sng" dirty="0"/>
          </a:p>
          <a:p>
            <a:r>
              <a:rPr lang="fr-BE" sz="900" dirty="0" err="1"/>
              <a:t>xxxxx</a:t>
            </a:r>
            <a:endParaRPr lang="fr-BE" sz="900" dirty="0"/>
          </a:p>
          <a:p>
            <a:r>
              <a:rPr lang="fr-BE" sz="900" b="1" u="sng" dirty="0"/>
              <a:t>Actions à court terme</a:t>
            </a:r>
            <a:endParaRPr lang="fr-BE" sz="900" dirty="0"/>
          </a:p>
          <a:p>
            <a:r>
              <a:rPr lang="fr-BE" sz="900" dirty="0" err="1"/>
              <a:t>xxxxx</a:t>
            </a:r>
            <a:endParaRPr lang="fr-BE" sz="900" dirty="0"/>
          </a:p>
          <a:p>
            <a:r>
              <a:rPr lang="fr-BE" sz="900" b="1" u="sng" dirty="0"/>
              <a:t>Actions à moyen terme</a:t>
            </a:r>
            <a:endParaRPr lang="fr-BE" sz="900" dirty="0"/>
          </a:p>
          <a:p>
            <a:r>
              <a:rPr lang="fr-BE" sz="900" dirty="0" err="1"/>
              <a:t>xxxxx</a:t>
            </a:r>
            <a:endParaRPr lang="fr-BE" sz="900" dirty="0"/>
          </a:p>
          <a:p>
            <a:r>
              <a:rPr lang="fr-BE" sz="900" b="1" u="sng" dirty="0"/>
              <a:t>Actions à long terme</a:t>
            </a:r>
            <a:endParaRPr lang="fr-BE" sz="900" dirty="0"/>
          </a:p>
          <a:p>
            <a:r>
              <a:rPr lang="fr-BE" sz="900" dirty="0" err="1"/>
              <a:t>xxxxx</a:t>
            </a:r>
            <a:endParaRPr lang="fr-BE" sz="900" dirty="0"/>
          </a:p>
          <a:p>
            <a:r>
              <a:rPr lang="fr-BE" sz="900" dirty="0"/>
              <a:t> </a:t>
            </a:r>
          </a:p>
          <a:p>
            <a:r>
              <a:rPr lang="fr-BE" sz="1000" b="1" dirty="0"/>
              <a:t>Article 5. Encodage des données, partage de données et e-tourisme</a:t>
            </a:r>
            <a:endParaRPr lang="fr-BE" sz="1000" dirty="0"/>
          </a:p>
          <a:p>
            <a:r>
              <a:rPr lang="fr-BE" sz="900" dirty="0"/>
              <a:t> </a:t>
            </a:r>
          </a:p>
          <a:p>
            <a:r>
              <a:rPr lang="fr-BE" sz="900" b="1" u="sng" dirty="0"/>
              <a:t>Organisation de l’encodage et des mises à jour des données touristiques dans Pivot</a:t>
            </a:r>
            <a:endParaRPr lang="fr-BE" sz="900" dirty="0"/>
          </a:p>
          <a:p>
            <a:r>
              <a:rPr lang="fr-BE" sz="900" dirty="0"/>
              <a:t> </a:t>
            </a:r>
          </a:p>
          <a:p>
            <a:r>
              <a:rPr lang="fr-BE" sz="900" dirty="0"/>
              <a:t>La mise à jour </a:t>
            </a:r>
            <a:r>
              <a:rPr lang="fr-BE" sz="900" dirty="0" err="1"/>
              <a:t>xxxxx</a:t>
            </a:r>
            <a:endParaRPr lang="fr-BE" sz="900" dirty="0"/>
          </a:p>
          <a:p>
            <a:r>
              <a:rPr lang="fr-BE" sz="900" dirty="0"/>
              <a:t> </a:t>
            </a:r>
          </a:p>
          <a:p>
            <a:r>
              <a:rPr lang="fr-BE" sz="900" b="1" u="sng" dirty="0"/>
              <a:t>Partage des données, des sites WEB, gestion des réseaux sociaux et des outils numériques</a:t>
            </a:r>
            <a:endParaRPr lang="fr-BE" sz="900" dirty="0"/>
          </a:p>
          <a:p>
            <a:r>
              <a:rPr lang="fr-BE" sz="900" dirty="0" err="1"/>
              <a:t>xxxxx</a:t>
            </a:r>
            <a:endParaRPr lang="fr-BE" sz="900" dirty="0"/>
          </a:p>
          <a:p>
            <a:r>
              <a:rPr lang="fr-BE" sz="900" dirty="0"/>
              <a:t> </a:t>
            </a:r>
          </a:p>
          <a:p>
            <a:r>
              <a:rPr lang="fr-BE" sz="900" b="1" u="sng" dirty="0"/>
              <a:t>Autres </a:t>
            </a:r>
            <a:endParaRPr lang="fr-BE" sz="900" dirty="0"/>
          </a:p>
          <a:p>
            <a:r>
              <a:rPr lang="fr-BE" sz="900" dirty="0" err="1"/>
              <a:t>xxxxx</a:t>
            </a:r>
            <a:endParaRPr lang="fr-BE" sz="900" dirty="0"/>
          </a:p>
          <a:p>
            <a:r>
              <a:rPr lang="fr-BE" sz="900" dirty="0"/>
              <a:t> </a:t>
            </a:r>
          </a:p>
          <a:p>
            <a:r>
              <a:rPr lang="fr-BE" sz="1000" b="1" dirty="0"/>
              <a:t>Article 6. Itinéraire touristiques</a:t>
            </a:r>
            <a:endParaRPr lang="fr-BE" sz="1000" dirty="0"/>
          </a:p>
          <a:p>
            <a:r>
              <a:rPr lang="fr-BE" sz="900" dirty="0"/>
              <a:t> </a:t>
            </a:r>
          </a:p>
          <a:p>
            <a:r>
              <a:rPr lang="fr-BE" sz="900" b="1" u="sng" dirty="0"/>
              <a:t>Création</a:t>
            </a:r>
            <a:endParaRPr lang="fr-BE" sz="900" dirty="0"/>
          </a:p>
          <a:p>
            <a:r>
              <a:rPr lang="fr-BE" sz="900" dirty="0" err="1"/>
              <a:t>xxxxx</a:t>
            </a:r>
            <a:r>
              <a:rPr lang="fr-BE" sz="900" dirty="0"/>
              <a:t> (qui s’en occupe ?)</a:t>
            </a:r>
          </a:p>
          <a:p>
            <a:r>
              <a:rPr lang="fr-BE" sz="900" dirty="0"/>
              <a:t> </a:t>
            </a:r>
          </a:p>
          <a:p>
            <a:r>
              <a:rPr lang="fr-BE" sz="900" b="1" u="sng" dirty="0"/>
              <a:t>Entretien</a:t>
            </a:r>
            <a:endParaRPr lang="fr-BE" sz="900" dirty="0"/>
          </a:p>
          <a:p>
            <a:r>
              <a:rPr lang="fr-BE" sz="900" dirty="0" err="1"/>
              <a:t>xxxxx</a:t>
            </a:r>
            <a:r>
              <a:rPr lang="fr-BE" sz="900" dirty="0"/>
              <a:t> (qui s’en occupe ?)</a:t>
            </a:r>
          </a:p>
          <a:p>
            <a:r>
              <a:rPr lang="fr-BE" sz="900" dirty="0"/>
              <a:t> </a:t>
            </a:r>
          </a:p>
          <a:p>
            <a:r>
              <a:rPr lang="fr-BE" sz="900" b="1" u="sng" dirty="0"/>
              <a:t>Promotion</a:t>
            </a:r>
            <a:endParaRPr lang="fr-BE" sz="900" dirty="0"/>
          </a:p>
          <a:p>
            <a:r>
              <a:rPr lang="fr-BE" sz="900" dirty="0" err="1"/>
              <a:t>xxxxx</a:t>
            </a:r>
            <a:r>
              <a:rPr lang="fr-BE" sz="900" dirty="0"/>
              <a:t> (qui s’en occupe ?)</a:t>
            </a:r>
          </a:p>
          <a:p>
            <a:r>
              <a:rPr lang="fr-BE" sz="900" dirty="0"/>
              <a:t> </a:t>
            </a:r>
          </a:p>
          <a:p>
            <a:endParaRPr lang="fr-BE" sz="900" b="1" u="sng" dirty="0" smtClean="0"/>
          </a:p>
          <a:p>
            <a:endParaRPr lang="fr-BE" sz="900" b="1" u="sng" dirty="0"/>
          </a:p>
          <a:p>
            <a:endParaRPr lang="fr-BE" sz="900" b="1" u="sng" dirty="0" smtClean="0"/>
          </a:p>
          <a:p>
            <a:endParaRPr lang="fr-BE" sz="900" b="1" u="sng" dirty="0"/>
          </a:p>
          <a:p>
            <a:r>
              <a:rPr lang="fr-BE" sz="900" b="1" u="sng" dirty="0" smtClean="0"/>
              <a:t> </a:t>
            </a:r>
            <a:endParaRPr lang="fr-BE" sz="900" dirty="0"/>
          </a:p>
        </p:txBody>
      </p:sp>
    </p:spTree>
    <p:extLst>
      <p:ext uri="{BB962C8B-B14F-4D97-AF65-F5344CB8AC3E}">
        <p14:creationId xmlns:p14="http://schemas.microsoft.com/office/powerpoint/2010/main" val="14246561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07869" y="260321"/>
            <a:ext cx="4028901" cy="6032413"/>
          </a:xfrm>
          <a:ln w="3175">
            <a:solidFill>
              <a:schemeClr val="tx1"/>
            </a:solidFill>
          </a:ln>
        </p:spPr>
        <p:txBody>
          <a:bodyPr>
            <a:normAutofit fontScale="25000" lnSpcReduction="20000"/>
          </a:bodyPr>
          <a:lstStyle/>
          <a:p>
            <a:pPr algn="l"/>
            <a:r>
              <a:rPr lang="fr-BE" sz="4000" b="1" dirty="0"/>
              <a:t>Article 7. Autres </a:t>
            </a:r>
            <a:r>
              <a:rPr lang="fr-BE" sz="4000" b="1" dirty="0" smtClean="0"/>
              <a:t>partenariats</a:t>
            </a:r>
            <a:endParaRPr lang="fr-BE" sz="4000" dirty="0"/>
          </a:p>
          <a:p>
            <a:pPr algn="l"/>
            <a:r>
              <a:rPr lang="fr-BE" sz="3600" dirty="0"/>
              <a:t>(Détailler les partenariats avec les Administrations communales, les ADL, les GCV, les GAL, les Contrats rivières, les réseaux touristiques, les autres Maisons du Tourisme, les parcs naturels, les massifs forestiers, </a:t>
            </a:r>
            <a:r>
              <a:rPr lang="fr-BE" sz="3600" dirty="0" smtClean="0"/>
              <a:t>…)</a:t>
            </a:r>
            <a:endParaRPr lang="fr-BE" sz="3600" dirty="0"/>
          </a:p>
          <a:p>
            <a:pPr algn="l"/>
            <a:r>
              <a:rPr lang="fr-BE" sz="3600" b="1" u="sng" dirty="0"/>
              <a:t>Massifs forestiers de </a:t>
            </a:r>
            <a:endParaRPr lang="fr-BE" sz="3600" dirty="0"/>
          </a:p>
          <a:p>
            <a:pPr algn="l"/>
            <a:r>
              <a:rPr lang="fr-BE" sz="3600" dirty="0" err="1"/>
              <a:t>xxxxx</a:t>
            </a:r>
            <a:endParaRPr lang="fr-BE" sz="3600" dirty="0"/>
          </a:p>
          <a:p>
            <a:pPr algn="l"/>
            <a:r>
              <a:rPr lang="fr-BE" sz="3600" b="1" u="sng" dirty="0"/>
              <a:t>Contrats rivière</a:t>
            </a:r>
            <a:endParaRPr lang="fr-BE" sz="3600" dirty="0"/>
          </a:p>
          <a:p>
            <a:pPr algn="l"/>
            <a:r>
              <a:rPr lang="fr-BE" sz="3600" dirty="0" err="1"/>
              <a:t>xxxxx</a:t>
            </a:r>
            <a:endParaRPr lang="fr-BE" sz="3600" dirty="0"/>
          </a:p>
          <a:p>
            <a:pPr algn="l"/>
            <a:r>
              <a:rPr lang="fr-BE" sz="3600" b="1" u="sng" dirty="0"/>
              <a:t>Parc Naturel</a:t>
            </a:r>
            <a:endParaRPr lang="fr-BE" sz="3600" dirty="0"/>
          </a:p>
          <a:p>
            <a:pPr algn="l"/>
            <a:r>
              <a:rPr lang="fr-BE" sz="3600" dirty="0" err="1" smtClean="0"/>
              <a:t>Xxxxx</a:t>
            </a:r>
            <a:endParaRPr lang="fr-BE" sz="3600" dirty="0"/>
          </a:p>
          <a:p>
            <a:pPr algn="l"/>
            <a:endParaRPr lang="fr-BE" sz="3600" dirty="0"/>
          </a:p>
          <a:p>
            <a:pPr algn="l">
              <a:lnSpc>
                <a:spcPct val="120000"/>
              </a:lnSpc>
              <a:spcBef>
                <a:spcPts val="0"/>
              </a:spcBef>
            </a:pPr>
            <a:r>
              <a:rPr lang="fr-BE" sz="3600" b="1" u="sng" dirty="0"/>
              <a:t>Réseau </a:t>
            </a:r>
            <a:r>
              <a:rPr lang="fr-BE" sz="3600" b="1" u="sng" dirty="0" err="1"/>
              <a:t>Interreg</a:t>
            </a:r>
            <a:endParaRPr lang="fr-BE" sz="3600" dirty="0"/>
          </a:p>
          <a:p>
            <a:pPr algn="l">
              <a:lnSpc>
                <a:spcPct val="120000"/>
              </a:lnSpc>
              <a:spcBef>
                <a:spcPts val="0"/>
              </a:spcBef>
            </a:pPr>
            <a:r>
              <a:rPr lang="fr-BE" sz="3600" dirty="0" err="1"/>
              <a:t>xxxxx</a:t>
            </a:r>
            <a:endParaRPr lang="fr-BE" sz="3600" dirty="0"/>
          </a:p>
          <a:p>
            <a:pPr algn="l">
              <a:lnSpc>
                <a:spcPct val="120000"/>
              </a:lnSpc>
              <a:spcBef>
                <a:spcPts val="0"/>
              </a:spcBef>
            </a:pPr>
            <a:r>
              <a:rPr lang="fr-BE" sz="3600" dirty="0"/>
              <a:t> </a:t>
            </a:r>
          </a:p>
          <a:p>
            <a:pPr algn="l">
              <a:lnSpc>
                <a:spcPct val="120000"/>
              </a:lnSpc>
              <a:spcBef>
                <a:spcPts val="0"/>
              </a:spcBef>
            </a:pPr>
            <a:r>
              <a:rPr lang="fr-BE" sz="3600" b="1" u="sng" dirty="0"/>
              <a:t>Autres Maisons du Tourisme</a:t>
            </a:r>
            <a:endParaRPr lang="fr-BE" sz="3600" dirty="0"/>
          </a:p>
          <a:p>
            <a:pPr algn="l">
              <a:lnSpc>
                <a:spcPct val="120000"/>
              </a:lnSpc>
              <a:spcBef>
                <a:spcPts val="0"/>
              </a:spcBef>
            </a:pPr>
            <a:r>
              <a:rPr lang="fr-BE" sz="3600" dirty="0" err="1"/>
              <a:t>xxxxx</a:t>
            </a:r>
            <a:endParaRPr lang="fr-BE" sz="3600" dirty="0"/>
          </a:p>
          <a:p>
            <a:pPr algn="l">
              <a:lnSpc>
                <a:spcPct val="120000"/>
              </a:lnSpc>
              <a:spcBef>
                <a:spcPts val="0"/>
              </a:spcBef>
            </a:pPr>
            <a:r>
              <a:rPr lang="fr-BE" sz="3600" dirty="0"/>
              <a:t> </a:t>
            </a:r>
          </a:p>
          <a:p>
            <a:pPr algn="l">
              <a:lnSpc>
                <a:spcPct val="120000"/>
              </a:lnSpc>
              <a:spcBef>
                <a:spcPts val="0"/>
              </a:spcBef>
            </a:pPr>
            <a:r>
              <a:rPr lang="fr-BE" sz="4000" b="1" dirty="0"/>
              <a:t>Article 8. Collaboration Projets européens</a:t>
            </a:r>
            <a:endParaRPr lang="fr-BE" sz="4000" dirty="0"/>
          </a:p>
          <a:p>
            <a:pPr algn="l">
              <a:lnSpc>
                <a:spcPct val="120000"/>
              </a:lnSpc>
              <a:spcBef>
                <a:spcPts val="0"/>
              </a:spcBef>
            </a:pPr>
            <a:r>
              <a:rPr lang="fr-BE" sz="3600" dirty="0"/>
              <a:t> </a:t>
            </a:r>
          </a:p>
          <a:p>
            <a:pPr algn="l">
              <a:lnSpc>
                <a:spcPct val="120000"/>
              </a:lnSpc>
              <a:spcBef>
                <a:spcPts val="0"/>
              </a:spcBef>
            </a:pPr>
            <a:r>
              <a:rPr lang="fr-BE" sz="3600" dirty="0" err="1"/>
              <a:t>xxxxx</a:t>
            </a:r>
            <a:endParaRPr lang="fr-BE" sz="3600" dirty="0"/>
          </a:p>
          <a:p>
            <a:pPr algn="l">
              <a:lnSpc>
                <a:spcPct val="120000"/>
              </a:lnSpc>
              <a:spcBef>
                <a:spcPts val="0"/>
              </a:spcBef>
            </a:pPr>
            <a:r>
              <a:rPr lang="fr-BE" sz="3600" dirty="0"/>
              <a:t> </a:t>
            </a:r>
            <a:endParaRPr lang="fr-BE" sz="3600" dirty="0" smtClean="0"/>
          </a:p>
          <a:p>
            <a:pPr algn="l">
              <a:lnSpc>
                <a:spcPct val="120000"/>
              </a:lnSpc>
              <a:spcBef>
                <a:spcPts val="0"/>
              </a:spcBef>
            </a:pPr>
            <a:endParaRPr lang="fr-BE" sz="3600" dirty="0"/>
          </a:p>
          <a:p>
            <a:pPr algn="l">
              <a:lnSpc>
                <a:spcPct val="120000"/>
              </a:lnSpc>
              <a:spcBef>
                <a:spcPts val="0"/>
              </a:spcBef>
            </a:pPr>
            <a:r>
              <a:rPr lang="fr-BE" sz="4000" b="1" dirty="0"/>
              <a:t>Article 9. Durée et résiliation</a:t>
            </a:r>
            <a:endParaRPr lang="fr-BE" sz="4000" dirty="0"/>
          </a:p>
          <a:p>
            <a:pPr algn="l">
              <a:lnSpc>
                <a:spcPct val="120000"/>
              </a:lnSpc>
              <a:spcBef>
                <a:spcPts val="0"/>
              </a:spcBef>
            </a:pPr>
            <a:r>
              <a:rPr lang="fr-BE" sz="3600" b="1" dirty="0"/>
              <a:t> </a:t>
            </a:r>
            <a:endParaRPr lang="fr-BE" sz="3600" dirty="0"/>
          </a:p>
          <a:p>
            <a:pPr algn="l">
              <a:lnSpc>
                <a:spcPct val="120000"/>
              </a:lnSpc>
              <a:spcBef>
                <a:spcPts val="0"/>
              </a:spcBef>
            </a:pPr>
            <a:r>
              <a:rPr lang="fr-BE" sz="3600" b="1" dirty="0"/>
              <a:t> </a:t>
            </a:r>
            <a:r>
              <a:rPr lang="fr-BE" sz="3600" dirty="0" smtClean="0"/>
              <a:t>La </a:t>
            </a:r>
            <a:r>
              <a:rPr lang="fr-BE" sz="3600" dirty="0"/>
              <a:t>présente convention prend cours à la date du……………………………..pour une durée indéterminée.</a:t>
            </a:r>
          </a:p>
          <a:p>
            <a:pPr algn="l">
              <a:lnSpc>
                <a:spcPct val="120000"/>
              </a:lnSpc>
              <a:spcBef>
                <a:spcPts val="0"/>
              </a:spcBef>
            </a:pPr>
            <a:r>
              <a:rPr lang="fr-BE" sz="3600" dirty="0"/>
              <a:t>En cas d’avenant à la convention initiale, la Maison du Tourisme s’engage à en informer immédiatement la Direction des Organismes touristiques du CGT en envoyant une copie signée.</a:t>
            </a:r>
          </a:p>
          <a:p>
            <a:pPr algn="l">
              <a:lnSpc>
                <a:spcPct val="120000"/>
              </a:lnSpc>
              <a:spcBef>
                <a:spcPts val="0"/>
              </a:spcBef>
            </a:pPr>
            <a:r>
              <a:rPr lang="fr-BE" sz="3600" dirty="0"/>
              <a:t>En cas de résiliation volontaire de l’une des parties, celle-ci notifie officiellement sa décision à l’autre partie et en informe immédiatement la Direction des Organismes touristiques du CGT.</a:t>
            </a:r>
          </a:p>
          <a:p>
            <a:pPr algn="l"/>
            <a:r>
              <a:rPr lang="fr-BE" sz="3600" dirty="0"/>
              <a:t> Fait en 2 exemplaires originaux à </a:t>
            </a:r>
            <a:r>
              <a:rPr lang="fr-BE" sz="3600" dirty="0" err="1"/>
              <a:t>xxxxxx</a:t>
            </a:r>
            <a:r>
              <a:rPr lang="fr-BE" sz="3600" dirty="0"/>
              <a:t>, le </a:t>
            </a:r>
            <a:r>
              <a:rPr lang="fr-BE" sz="3600" dirty="0" err="1"/>
              <a:t>xxxxxx</a:t>
            </a:r>
            <a:r>
              <a:rPr lang="fr-BE" sz="3600" dirty="0"/>
              <a:t>.</a:t>
            </a:r>
          </a:p>
          <a:p>
            <a:pPr algn="l"/>
            <a:r>
              <a:rPr lang="fr-BE" sz="3600" dirty="0"/>
              <a:t> </a:t>
            </a:r>
          </a:p>
          <a:p>
            <a:pPr algn="l">
              <a:lnSpc>
                <a:spcPct val="120000"/>
              </a:lnSpc>
              <a:spcBef>
                <a:spcPts val="0"/>
              </a:spcBef>
            </a:pPr>
            <a:r>
              <a:rPr lang="fr-BE" sz="3600" dirty="0" smtClean="0"/>
              <a:t>XXXXXXXXXX                                                  XXXXXXXX</a:t>
            </a:r>
            <a:r>
              <a:rPr lang="fr-BE" sz="3600" dirty="0"/>
              <a:t>			</a:t>
            </a:r>
          </a:p>
          <a:p>
            <a:pPr algn="l">
              <a:lnSpc>
                <a:spcPct val="120000"/>
              </a:lnSpc>
              <a:spcBef>
                <a:spcPts val="0"/>
              </a:spcBef>
            </a:pPr>
            <a:r>
              <a:rPr lang="fr-BE" sz="3600" dirty="0" smtClean="0"/>
              <a:t>Président                                                      </a:t>
            </a:r>
            <a:r>
              <a:rPr lang="fr-BE" sz="3600" dirty="0" err="1" smtClean="0"/>
              <a:t>Président</a:t>
            </a:r>
            <a:r>
              <a:rPr lang="fr-BE" sz="3600" dirty="0"/>
              <a:t>	</a:t>
            </a:r>
            <a:r>
              <a:rPr lang="fr-BE" sz="3600" dirty="0" smtClean="0"/>
              <a:t>                                 </a:t>
            </a:r>
            <a:r>
              <a:rPr lang="fr-BE" sz="3600" dirty="0"/>
              <a:t>							</a:t>
            </a:r>
          </a:p>
          <a:p>
            <a:pPr algn="l"/>
            <a:r>
              <a:rPr lang="fr-BE" sz="3600" b="1" dirty="0"/>
              <a:t> </a:t>
            </a:r>
            <a:endParaRPr lang="fr-BE" sz="3600" dirty="0"/>
          </a:p>
          <a:p>
            <a:pPr algn="l"/>
            <a:r>
              <a:rPr lang="fr-BE" sz="3600" b="1" dirty="0"/>
              <a:t> </a:t>
            </a:r>
            <a:endParaRPr lang="fr-BE" sz="3600" dirty="0"/>
          </a:p>
          <a:p>
            <a:pPr algn="l"/>
            <a:r>
              <a:rPr lang="fr-BE" sz="3600" b="1" dirty="0"/>
              <a:t> </a:t>
            </a:r>
            <a:endParaRPr lang="fr-BE" sz="3600" dirty="0"/>
          </a:p>
          <a:p>
            <a:pPr algn="l"/>
            <a:r>
              <a:rPr lang="fr-BE" sz="3600" b="1" dirty="0"/>
              <a:t> </a:t>
            </a:r>
            <a:endParaRPr lang="fr-BE" sz="3600" dirty="0"/>
          </a:p>
          <a:p>
            <a:pPr algn="l"/>
            <a:r>
              <a:rPr lang="fr-BE" sz="3600" b="1" dirty="0"/>
              <a:t> </a:t>
            </a:r>
            <a:endParaRPr lang="fr-BE" sz="3600" dirty="0"/>
          </a:p>
          <a:p>
            <a:pPr algn="l"/>
            <a:r>
              <a:rPr lang="fr-BE" sz="3600" b="1" dirty="0"/>
              <a:t> </a:t>
            </a:r>
            <a:endParaRPr lang="fr-BE" sz="3600" dirty="0"/>
          </a:p>
          <a:p>
            <a:pPr algn="l"/>
            <a:r>
              <a:rPr lang="fr-BE" sz="3600" dirty="0"/>
              <a:t> </a:t>
            </a:r>
          </a:p>
          <a:p>
            <a:pPr algn="l"/>
            <a:r>
              <a:rPr lang="fr-BE" sz="3600" dirty="0"/>
              <a:t> </a:t>
            </a:r>
          </a:p>
          <a:p>
            <a:pPr algn="l"/>
            <a:r>
              <a:rPr lang="fr-BE" sz="3600" dirty="0"/>
              <a:t> </a:t>
            </a:r>
          </a:p>
          <a:p>
            <a:pPr algn="l"/>
            <a:endParaRPr lang="fr-BE" sz="3600" dirty="0"/>
          </a:p>
          <a:p>
            <a:endParaRPr lang="fr-BE" dirty="0"/>
          </a:p>
        </p:txBody>
      </p:sp>
    </p:spTree>
    <p:extLst>
      <p:ext uri="{BB962C8B-B14F-4D97-AF65-F5344CB8AC3E}">
        <p14:creationId xmlns:p14="http://schemas.microsoft.com/office/powerpoint/2010/main" val="27823588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65810" y="424094"/>
            <a:ext cx="9144000" cy="681499"/>
          </a:xfrm>
          <a:ln>
            <a:noFill/>
          </a:ln>
        </p:spPr>
        <p:txBody>
          <a:bodyPr>
            <a:noAutofit/>
          </a:bodyPr>
          <a:lstStyle/>
          <a:p>
            <a:r>
              <a:rPr lang="fr-BE" sz="3600" b="1" dirty="0" smtClean="0">
                <a:solidFill>
                  <a:srgbClr val="ED1A3B"/>
                </a:solidFill>
                <a:effectLst>
                  <a:outerShdw blurRad="38100" dist="38100" dir="2700000" algn="tl">
                    <a:srgbClr val="000000">
                      <a:alpha val="43137"/>
                    </a:srgbClr>
                  </a:outerShdw>
                </a:effectLst>
              </a:rPr>
              <a:t>SYNTHESE – OGANISMES TOURISTIQUES </a:t>
            </a:r>
            <a:endParaRPr lang="fr-BE" sz="3600" b="1" dirty="0">
              <a:solidFill>
                <a:srgbClr val="ED1A3B"/>
              </a:solidFill>
              <a:effectLst>
                <a:outerShdw blurRad="38100" dist="38100" dir="2700000" algn="tl">
                  <a:srgbClr val="000000">
                    <a:alpha val="43137"/>
                  </a:srgbClr>
                </a:outerShdw>
              </a:effectLst>
            </a:endParaRPr>
          </a:p>
        </p:txBody>
      </p:sp>
      <p:graphicFrame>
        <p:nvGraphicFramePr>
          <p:cNvPr id="4" name="Tableau 3"/>
          <p:cNvGraphicFramePr>
            <a:graphicFrameLocks noGrp="1"/>
          </p:cNvGraphicFramePr>
          <p:nvPr>
            <p:extLst>
              <p:ext uri="{D42A27DB-BD31-4B8C-83A1-F6EECF244321}">
                <p14:modId xmlns:p14="http://schemas.microsoft.com/office/powerpoint/2010/main" val="1264672817"/>
              </p:ext>
            </p:extLst>
          </p:nvPr>
        </p:nvGraphicFramePr>
        <p:xfrm>
          <a:off x="1670857" y="1354972"/>
          <a:ext cx="8413962" cy="3368571"/>
        </p:xfrm>
        <a:graphic>
          <a:graphicData uri="http://schemas.openxmlformats.org/drawingml/2006/table">
            <a:tbl>
              <a:tblPr firstRow="1" bandRow="1">
                <a:tableStyleId>{5C22544A-7EE6-4342-B048-85BDC9FD1C3A}</a:tableStyleId>
              </a:tblPr>
              <a:tblGrid>
                <a:gridCol w="903608">
                  <a:extLst>
                    <a:ext uri="{9D8B030D-6E8A-4147-A177-3AD203B41FA5}">
                      <a16:colId xmlns:a16="http://schemas.microsoft.com/office/drawing/2014/main" val="2950184652"/>
                    </a:ext>
                  </a:extLst>
                </a:gridCol>
                <a:gridCol w="916880">
                  <a:extLst>
                    <a:ext uri="{9D8B030D-6E8A-4147-A177-3AD203B41FA5}">
                      <a16:colId xmlns:a16="http://schemas.microsoft.com/office/drawing/2014/main" val="2257333509"/>
                    </a:ext>
                  </a:extLst>
                </a:gridCol>
                <a:gridCol w="663034">
                  <a:extLst>
                    <a:ext uri="{9D8B030D-6E8A-4147-A177-3AD203B41FA5}">
                      <a16:colId xmlns:a16="http://schemas.microsoft.com/office/drawing/2014/main" val="2901522216"/>
                    </a:ext>
                  </a:extLst>
                </a:gridCol>
                <a:gridCol w="1849779">
                  <a:extLst>
                    <a:ext uri="{9D8B030D-6E8A-4147-A177-3AD203B41FA5}">
                      <a16:colId xmlns:a16="http://schemas.microsoft.com/office/drawing/2014/main" val="3377178830"/>
                    </a:ext>
                  </a:extLst>
                </a:gridCol>
                <a:gridCol w="1877393">
                  <a:extLst>
                    <a:ext uri="{9D8B030D-6E8A-4147-A177-3AD203B41FA5}">
                      <a16:colId xmlns:a16="http://schemas.microsoft.com/office/drawing/2014/main" val="1476618322"/>
                    </a:ext>
                  </a:extLst>
                </a:gridCol>
                <a:gridCol w="2203268">
                  <a:extLst>
                    <a:ext uri="{9D8B030D-6E8A-4147-A177-3AD203B41FA5}">
                      <a16:colId xmlns:a16="http://schemas.microsoft.com/office/drawing/2014/main" val="3557130198"/>
                    </a:ext>
                  </a:extLst>
                </a:gridCol>
              </a:tblGrid>
              <a:tr h="649305">
                <a:tc>
                  <a:txBody>
                    <a:bodyPr/>
                    <a:lstStyle/>
                    <a:p>
                      <a:endParaRPr lang="fr-BE" sz="1100" dirty="0">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1A3B"/>
                    </a:solidFill>
                  </a:tcPr>
                </a:tc>
                <a:tc gridSpan="2">
                  <a:txBody>
                    <a:bodyPr/>
                    <a:lstStyle/>
                    <a:p>
                      <a:pPr algn="ctr"/>
                      <a:r>
                        <a:rPr lang="fr-BE" sz="1100" dirty="0" smtClean="0">
                          <a:latin typeface="Galano Classic"/>
                        </a:rPr>
                        <a:t>% </a:t>
                      </a:r>
                    </a:p>
                    <a:p>
                      <a:pPr algn="ctr"/>
                      <a:r>
                        <a:rPr lang="fr-BE" sz="1100" dirty="0" smtClean="0">
                          <a:latin typeface="Galano Classic"/>
                        </a:rPr>
                        <a:t>d’intervention</a:t>
                      </a:r>
                      <a:r>
                        <a:rPr lang="fr-BE" sz="1100" baseline="0" dirty="0" smtClean="0">
                          <a:latin typeface="Galano Classic"/>
                        </a:rPr>
                        <a:t> </a:t>
                      </a:r>
                      <a:endParaRPr lang="fr-BE" sz="1100" dirty="0">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1A3B"/>
                    </a:solidFill>
                  </a:tcPr>
                </a:tc>
                <a:tc hMerge="1">
                  <a:txBody>
                    <a:bodyPr/>
                    <a:lstStyle/>
                    <a:p>
                      <a:endParaRPr lang="fr-BE"/>
                    </a:p>
                  </a:txBody>
                  <a:tcPr/>
                </a:tc>
                <a:tc>
                  <a:txBody>
                    <a:bodyPr/>
                    <a:lstStyle/>
                    <a:p>
                      <a:pPr algn="ctr"/>
                      <a:r>
                        <a:rPr lang="fr-BE" sz="1100" dirty="0" smtClean="0">
                          <a:latin typeface="Galano Classic"/>
                        </a:rPr>
                        <a:t>Si au moins </a:t>
                      </a:r>
                    </a:p>
                    <a:p>
                      <a:pPr algn="ctr"/>
                      <a:r>
                        <a:rPr lang="fr-BE" sz="1100" dirty="0" smtClean="0">
                          <a:latin typeface="Galano Classic"/>
                        </a:rPr>
                        <a:t>2 MT</a:t>
                      </a:r>
                      <a:endParaRPr lang="fr-BE" sz="1100" dirty="0">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1A3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1100" dirty="0" smtClean="0">
                          <a:latin typeface="Galano Classic"/>
                        </a:rPr>
                        <a:t>Si</a:t>
                      </a:r>
                      <a:r>
                        <a:rPr lang="fr-BE" sz="1100" baseline="0" dirty="0" smtClean="0">
                          <a:latin typeface="Galano Classic"/>
                        </a:rPr>
                        <a:t> convention </a:t>
                      </a:r>
                    </a:p>
                    <a:p>
                      <a:pPr marL="0" marR="0" indent="0" algn="ctr" defTabSz="914400" rtl="0" eaLnBrk="1" fontAlgn="auto" latinLnBrk="0" hangingPunct="1">
                        <a:lnSpc>
                          <a:spcPct val="100000"/>
                        </a:lnSpc>
                        <a:spcBef>
                          <a:spcPts val="0"/>
                        </a:spcBef>
                        <a:spcAft>
                          <a:spcPts val="0"/>
                        </a:spcAft>
                        <a:buClrTx/>
                        <a:buSzTx/>
                        <a:buFontTx/>
                        <a:buNone/>
                        <a:tabLst/>
                        <a:defRPr/>
                      </a:pPr>
                      <a:r>
                        <a:rPr lang="fr-BE" sz="1100" baseline="0" dirty="0" smtClean="0">
                          <a:latin typeface="Galano Classic"/>
                        </a:rPr>
                        <a:t>de partenariat</a:t>
                      </a:r>
                      <a:endParaRPr lang="fr-BE" sz="1100" dirty="0" smtClean="0">
                        <a:latin typeface="Galano Classic"/>
                      </a:endParaRPr>
                    </a:p>
                    <a:p>
                      <a:pPr algn="ctr"/>
                      <a:endParaRPr lang="fr-BE" sz="1100" dirty="0">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1A3B"/>
                    </a:solidFill>
                  </a:tcPr>
                </a:tc>
                <a:tc>
                  <a:txBody>
                    <a:bodyPr/>
                    <a:lstStyle/>
                    <a:p>
                      <a:pPr algn="ctr"/>
                      <a:r>
                        <a:rPr lang="fr-BE" sz="1100" dirty="0" smtClean="0">
                          <a:latin typeface="Galano Classic"/>
                        </a:rPr>
                        <a:t>Si année  à thème</a:t>
                      </a:r>
                      <a:r>
                        <a:rPr lang="fr-BE" sz="1100" baseline="0" dirty="0" smtClean="0">
                          <a:latin typeface="Galano Classic"/>
                        </a:rPr>
                        <a:t> </a:t>
                      </a:r>
                    </a:p>
                    <a:p>
                      <a:pPr algn="ctr"/>
                      <a:r>
                        <a:rPr lang="fr-BE" sz="1100" baseline="0" dirty="0" smtClean="0">
                          <a:latin typeface="Galano Classic"/>
                        </a:rPr>
                        <a:t>ou actions avec WBT</a:t>
                      </a:r>
                      <a:endParaRPr lang="fr-BE" sz="1100" dirty="0">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1A3B"/>
                    </a:solidFill>
                  </a:tcPr>
                </a:tc>
                <a:extLst>
                  <a:ext uri="{0D108BD9-81ED-4DB2-BD59-A6C34878D82A}">
                    <a16:rowId xmlns:a16="http://schemas.microsoft.com/office/drawing/2014/main" val="4244643165"/>
                  </a:ext>
                </a:extLst>
              </a:tr>
              <a:tr h="283031">
                <a:tc>
                  <a:txBody>
                    <a:bodyPr/>
                    <a:lstStyle/>
                    <a:p>
                      <a:pPr algn="ctr"/>
                      <a:r>
                        <a:rPr lang="fr-BE" sz="1100" b="1" dirty="0" smtClean="0">
                          <a:latin typeface="Galano Classic"/>
                        </a:rPr>
                        <a:t>FEDE</a:t>
                      </a:r>
                      <a:endParaRPr lang="fr-BE" sz="1100" b="1"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E2E3"/>
                    </a:solidFill>
                  </a:tcPr>
                </a:tc>
                <a:tc gridSpan="2">
                  <a:txBody>
                    <a:bodyPr/>
                    <a:lstStyle/>
                    <a:p>
                      <a:pPr algn="ctr"/>
                      <a:r>
                        <a:rPr lang="fr-BE" sz="1100" dirty="0" smtClean="0">
                          <a:latin typeface="Galano Classic"/>
                        </a:rPr>
                        <a:t>30 %</a:t>
                      </a:r>
                      <a:endParaRPr lang="fr-BE" sz="1100" dirty="0">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E2E3"/>
                    </a:solidFill>
                  </a:tcPr>
                </a:tc>
                <a:tc hMerge="1">
                  <a:txBody>
                    <a:bodyPr/>
                    <a:lstStyle/>
                    <a:p>
                      <a:endParaRPr lang="fr-BE"/>
                    </a:p>
                  </a:txBody>
                  <a:tcPr/>
                </a:tc>
                <a:tc>
                  <a:txBody>
                    <a:bodyPr/>
                    <a:lstStyle/>
                    <a:p>
                      <a:pPr algn="ctr"/>
                      <a:endParaRPr lang="fr-BE" sz="1100" dirty="0">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E2E3"/>
                    </a:solidFill>
                  </a:tcPr>
                </a:tc>
                <a:tc>
                  <a:txBody>
                    <a:bodyPr/>
                    <a:lstStyle/>
                    <a:p>
                      <a:pPr algn="ctr"/>
                      <a:endParaRPr lang="fr-BE" sz="1100" dirty="0">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E2E3"/>
                    </a:solidFill>
                  </a:tcPr>
                </a:tc>
                <a:tc>
                  <a:txBody>
                    <a:bodyPr/>
                    <a:lstStyle/>
                    <a:p>
                      <a:pPr algn="ctr"/>
                      <a:r>
                        <a:rPr lang="fr-BE" sz="1100" dirty="0" smtClean="0">
                          <a:latin typeface="Galano Classic"/>
                        </a:rPr>
                        <a:t>50 %</a:t>
                      </a:r>
                      <a:endParaRPr lang="fr-BE" sz="1100" dirty="0">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E2E3"/>
                    </a:solidFill>
                  </a:tcPr>
                </a:tc>
                <a:extLst>
                  <a:ext uri="{0D108BD9-81ED-4DB2-BD59-A6C34878D82A}">
                    <a16:rowId xmlns:a16="http://schemas.microsoft.com/office/drawing/2014/main" val="402832998"/>
                  </a:ext>
                </a:extLst>
              </a:tr>
              <a:tr h="283031">
                <a:tc>
                  <a:txBody>
                    <a:bodyPr/>
                    <a:lstStyle/>
                    <a:p>
                      <a:pPr algn="ctr"/>
                      <a:r>
                        <a:rPr lang="fr-BE" sz="1100" b="1" dirty="0" smtClean="0">
                          <a:latin typeface="Galano Classic"/>
                        </a:rPr>
                        <a:t>MT </a:t>
                      </a:r>
                      <a:endParaRPr lang="fr-BE" sz="1100" b="1"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tc gridSpan="2">
                  <a:txBody>
                    <a:bodyPr/>
                    <a:lstStyle/>
                    <a:p>
                      <a:pPr algn="ctr"/>
                      <a:r>
                        <a:rPr lang="fr-BE" sz="1100" dirty="0" smtClean="0">
                          <a:latin typeface="Galano Classic"/>
                        </a:rPr>
                        <a:t>40 %</a:t>
                      </a:r>
                      <a:endParaRPr lang="fr-BE" sz="1100"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tc hMerge="1">
                  <a:txBody>
                    <a:bodyPr/>
                    <a:lstStyle/>
                    <a:p>
                      <a:endParaRPr lang="fr-BE"/>
                    </a:p>
                  </a:txBody>
                  <a:tcPr/>
                </a:tc>
                <a:tc>
                  <a:txBody>
                    <a:bodyPr/>
                    <a:lstStyle/>
                    <a:p>
                      <a:pPr algn="ctr"/>
                      <a:r>
                        <a:rPr lang="fr-BE" sz="1100" dirty="0" smtClean="0">
                          <a:latin typeface="Galano Classic"/>
                        </a:rPr>
                        <a:t>50 %</a:t>
                      </a:r>
                      <a:endParaRPr lang="fr-BE" sz="1100"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tc>
                  <a:txBody>
                    <a:bodyPr/>
                    <a:lstStyle/>
                    <a:p>
                      <a:endParaRPr lang="fr-BE" sz="1100"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100" b="0" i="0" u="none" strike="noStrike" kern="1200" cap="none" spc="0" normalizeH="0" baseline="0" noProof="0" dirty="0" smtClean="0">
                          <a:ln>
                            <a:noFill/>
                          </a:ln>
                          <a:solidFill>
                            <a:prstClr val="black"/>
                          </a:solidFill>
                          <a:effectLst/>
                          <a:uLnTx/>
                          <a:uFillTx/>
                          <a:latin typeface="Galano Classic"/>
                          <a:ea typeface="+mn-ea"/>
                          <a:cs typeface="+mn-cs"/>
                        </a:rPr>
                        <a:t>50 %</a:t>
                      </a:r>
                      <a:endParaRPr kumimoji="0" lang="fr-BE" sz="1100" b="0" i="0" u="none" strike="noStrike" kern="1200" cap="none" spc="0" normalizeH="0" baseline="0" noProof="0" dirty="0">
                        <a:ln>
                          <a:noFill/>
                        </a:ln>
                        <a:solidFill>
                          <a:prstClr val="black"/>
                        </a:solidFill>
                        <a:effectLst/>
                        <a:uLnTx/>
                        <a:uFillTx/>
                        <a:latin typeface="Galano Classic"/>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extLst>
                  <a:ext uri="{0D108BD9-81ED-4DB2-BD59-A6C34878D82A}">
                    <a16:rowId xmlns:a16="http://schemas.microsoft.com/office/drawing/2014/main" val="1555582045"/>
                  </a:ext>
                </a:extLst>
              </a:tr>
              <a:tr h="283031">
                <a:tc>
                  <a:txBody>
                    <a:bodyPr/>
                    <a:lstStyle/>
                    <a:p>
                      <a:pPr algn="ctr"/>
                      <a:r>
                        <a:rPr lang="fr-BE" sz="1100" b="1" dirty="0" smtClean="0">
                          <a:latin typeface="Galano Classic"/>
                        </a:rPr>
                        <a:t>OT</a:t>
                      </a:r>
                      <a:endParaRPr lang="fr-BE" sz="1100" b="1"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E2E3"/>
                    </a:solidFill>
                  </a:tcPr>
                </a:tc>
                <a:tc gridSpan="2">
                  <a:txBody>
                    <a:bodyPr/>
                    <a:lstStyle/>
                    <a:p>
                      <a:pPr algn="ctr"/>
                      <a:r>
                        <a:rPr lang="fr-BE" sz="1100" dirty="0" smtClean="0">
                          <a:latin typeface="Galano Classic"/>
                        </a:rPr>
                        <a:t>30 %</a:t>
                      </a:r>
                      <a:endParaRPr lang="fr-BE" sz="1100"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E2E3"/>
                    </a:solidFill>
                  </a:tcPr>
                </a:tc>
                <a:tc hMerge="1">
                  <a:txBody>
                    <a:bodyPr/>
                    <a:lstStyle/>
                    <a:p>
                      <a:endParaRPr lang="fr-BE"/>
                    </a:p>
                  </a:txBody>
                  <a:tcPr/>
                </a:tc>
                <a:tc>
                  <a:txBody>
                    <a:bodyPr/>
                    <a:lstStyle/>
                    <a:p>
                      <a:pPr algn="ctr"/>
                      <a:endParaRPr lang="fr-BE" sz="1100"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E2E3"/>
                    </a:solidFill>
                  </a:tcPr>
                </a:tc>
                <a:tc>
                  <a:txBody>
                    <a:bodyPr/>
                    <a:lstStyle/>
                    <a:p>
                      <a:pPr algn="ctr"/>
                      <a:r>
                        <a:rPr lang="fr-BE" sz="1100" dirty="0" smtClean="0">
                          <a:latin typeface="Galano Classic"/>
                        </a:rPr>
                        <a:t>40</a:t>
                      </a:r>
                      <a:r>
                        <a:rPr lang="fr-BE" sz="1100" baseline="0" dirty="0" smtClean="0">
                          <a:latin typeface="Galano Classic"/>
                        </a:rPr>
                        <a:t> %</a:t>
                      </a:r>
                      <a:endParaRPr lang="fr-BE" sz="1100"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E2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100" b="0" i="0" u="none" strike="noStrike" kern="1200" cap="none" spc="0" normalizeH="0" baseline="0" noProof="0" dirty="0" smtClean="0">
                          <a:ln>
                            <a:noFill/>
                          </a:ln>
                          <a:solidFill>
                            <a:prstClr val="black"/>
                          </a:solidFill>
                          <a:effectLst/>
                          <a:uLnTx/>
                          <a:uFillTx/>
                          <a:latin typeface="Galano Classic"/>
                          <a:ea typeface="+mn-ea"/>
                          <a:cs typeface="+mn-cs"/>
                        </a:rPr>
                        <a:t>50 %</a:t>
                      </a:r>
                      <a:endParaRPr kumimoji="0" lang="fr-BE" sz="1100" b="0" i="0" u="none" strike="noStrike" kern="1200" cap="none" spc="0" normalizeH="0" baseline="0" noProof="0" dirty="0">
                        <a:ln>
                          <a:noFill/>
                        </a:ln>
                        <a:solidFill>
                          <a:prstClr val="black"/>
                        </a:solidFill>
                        <a:effectLst/>
                        <a:uLnTx/>
                        <a:uFillTx/>
                        <a:latin typeface="Galano Classic"/>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E2E3"/>
                    </a:solidFill>
                  </a:tcPr>
                </a:tc>
                <a:extLst>
                  <a:ext uri="{0D108BD9-81ED-4DB2-BD59-A6C34878D82A}">
                    <a16:rowId xmlns:a16="http://schemas.microsoft.com/office/drawing/2014/main" val="4143130163"/>
                  </a:ext>
                </a:extLst>
              </a:tr>
              <a:tr h="283031">
                <a:tc>
                  <a:txBody>
                    <a:bodyPr/>
                    <a:lstStyle/>
                    <a:p>
                      <a:pPr algn="ctr"/>
                      <a:r>
                        <a:rPr lang="fr-BE" sz="1100" b="1" dirty="0" smtClean="0">
                          <a:latin typeface="Galano Classic"/>
                        </a:rPr>
                        <a:t>SI</a:t>
                      </a:r>
                      <a:endParaRPr lang="fr-BE" sz="1100" b="1"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tc gridSpan="2">
                  <a:txBody>
                    <a:bodyPr/>
                    <a:lstStyle/>
                    <a:p>
                      <a:pPr algn="ctr"/>
                      <a:r>
                        <a:rPr lang="fr-BE" sz="1100" dirty="0" smtClean="0">
                          <a:latin typeface="Galano Classic"/>
                        </a:rPr>
                        <a:t>40 %</a:t>
                      </a:r>
                      <a:endParaRPr lang="fr-BE" sz="1100"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tc hMerge="1">
                  <a:txBody>
                    <a:bodyPr/>
                    <a:lstStyle/>
                    <a:p>
                      <a:endParaRPr lang="fr-BE"/>
                    </a:p>
                  </a:txBody>
                  <a:tcPr/>
                </a:tc>
                <a:tc>
                  <a:txBody>
                    <a:bodyPr/>
                    <a:lstStyle/>
                    <a:p>
                      <a:pPr algn="ctr"/>
                      <a:endParaRPr lang="fr-BE" sz="1100"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tc>
                  <a:txBody>
                    <a:bodyPr/>
                    <a:lstStyle/>
                    <a:p>
                      <a:pPr algn="ctr"/>
                      <a:r>
                        <a:rPr lang="fr-BE" sz="1100" dirty="0" smtClean="0">
                          <a:latin typeface="Galano Classic"/>
                        </a:rPr>
                        <a:t>50 %</a:t>
                      </a:r>
                      <a:endParaRPr lang="fr-BE" sz="1100"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100" b="0" i="0" u="none" strike="noStrike" kern="1200" cap="none" spc="0" normalizeH="0" baseline="0" noProof="0" dirty="0" smtClean="0">
                          <a:ln>
                            <a:noFill/>
                          </a:ln>
                          <a:solidFill>
                            <a:prstClr val="black"/>
                          </a:solidFill>
                          <a:effectLst/>
                          <a:uLnTx/>
                          <a:uFillTx/>
                          <a:latin typeface="Galano Classic"/>
                          <a:ea typeface="+mn-ea"/>
                          <a:cs typeface="+mn-cs"/>
                        </a:rPr>
                        <a:t>50 %</a:t>
                      </a:r>
                      <a:endParaRPr kumimoji="0" lang="fr-BE" sz="1100" b="0" i="0" u="none" strike="noStrike" kern="1200" cap="none" spc="0" normalizeH="0" baseline="0" noProof="0" dirty="0">
                        <a:ln>
                          <a:noFill/>
                        </a:ln>
                        <a:solidFill>
                          <a:prstClr val="black"/>
                        </a:solidFill>
                        <a:effectLst/>
                        <a:uLnTx/>
                        <a:uFillTx/>
                        <a:latin typeface="Galano Classic"/>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extLst>
                  <a:ext uri="{0D108BD9-81ED-4DB2-BD59-A6C34878D82A}">
                    <a16:rowId xmlns:a16="http://schemas.microsoft.com/office/drawing/2014/main" val="3761062924"/>
                  </a:ext>
                </a:extLst>
              </a:tr>
              <a:tr h="172064">
                <a:tc gridSpan="6">
                  <a:txBody>
                    <a:bodyPr/>
                    <a:lstStyle/>
                    <a:p>
                      <a:endParaRPr lang="fr-BE" sz="1100" b="1" dirty="0">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EE7"/>
                    </a:solidFill>
                  </a:tcPr>
                </a:tc>
                <a:tc hMerge="1">
                  <a:txBody>
                    <a:bodyPr/>
                    <a:lstStyle/>
                    <a:p>
                      <a:endParaRPr lang="fr-BE"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C2"/>
                    </a:solidFill>
                  </a:tcPr>
                </a:tc>
                <a:tc hMerge="1">
                  <a:txBody>
                    <a:bodyPr/>
                    <a:lstStyle/>
                    <a:p>
                      <a:endParaRPr lang="fr-BE"/>
                    </a:p>
                  </a:txBody>
                  <a:tcPr/>
                </a:tc>
                <a:tc hMerge="1">
                  <a:txBody>
                    <a:bodyPr/>
                    <a:lstStyle/>
                    <a:p>
                      <a:endParaRPr lang="fr-BE" sz="1100" dirty="0">
                        <a:latin typeface="Galano Classic"/>
                      </a:endParaRPr>
                    </a:p>
                  </a:txBody>
                  <a:tcPr>
                    <a:solidFill>
                      <a:srgbClr val="3ABFC2"/>
                    </a:solidFill>
                  </a:tcPr>
                </a:tc>
                <a:tc hMerge="1">
                  <a:txBody>
                    <a:bodyPr/>
                    <a:lstStyle/>
                    <a:p>
                      <a:pPr algn="ctr"/>
                      <a:endParaRPr lang="fr-BE" sz="1100" dirty="0">
                        <a:latin typeface="Galano Classic"/>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C2"/>
                    </a:solidFill>
                  </a:tcPr>
                </a:tc>
                <a:tc hMerge="1">
                  <a:txBody>
                    <a:bodyPr/>
                    <a:lstStyle/>
                    <a:p>
                      <a:endParaRPr lang="fr-BE" dirty="0"/>
                    </a:p>
                  </a:txBody>
                  <a:tcPr>
                    <a:solidFill>
                      <a:srgbClr val="3ABFC2"/>
                    </a:solidFill>
                  </a:tcPr>
                </a:tc>
                <a:extLst>
                  <a:ext uri="{0D108BD9-81ED-4DB2-BD59-A6C34878D82A}">
                    <a16:rowId xmlns:a16="http://schemas.microsoft.com/office/drawing/2014/main" val="4153610839"/>
                  </a:ext>
                </a:extLst>
              </a:tr>
              <a:tr h="283031">
                <a:tc>
                  <a:txBody>
                    <a:bodyPr/>
                    <a:lstStyle/>
                    <a:p>
                      <a:pPr algn="ctr"/>
                      <a:r>
                        <a:rPr lang="fr-BE" sz="1100" b="1" dirty="0" smtClean="0">
                          <a:latin typeface="Galano Classic"/>
                        </a:rPr>
                        <a:t>FEDE</a:t>
                      </a:r>
                      <a:endParaRPr lang="fr-BE" sz="1100" b="1"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100" dirty="0" smtClean="0">
                          <a:latin typeface="Galano Classic"/>
                        </a:rPr>
                        <a:t>     7.500 € / 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tc hMerge="1">
                  <a:txBody>
                    <a:bodyPr/>
                    <a:lstStyle/>
                    <a:p>
                      <a:endParaRPr lang="fr-BE"/>
                    </a:p>
                  </a:txBody>
                  <a:tcPr/>
                </a:tc>
                <a:tc hMerge="1">
                  <a:txBody>
                    <a:bodyPr/>
                    <a:lstStyle/>
                    <a:p>
                      <a:endParaRPr lang="fr-BE" dirty="0"/>
                    </a:p>
                  </a:txBody>
                  <a:tcPr/>
                </a:tc>
                <a:tc hMerge="1">
                  <a:txBody>
                    <a:bodyPr/>
                    <a:lstStyle/>
                    <a:p>
                      <a:pPr algn="ctr"/>
                      <a:endParaRPr lang="fr-BE" sz="1100"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BE"/>
                    </a:p>
                  </a:txBody>
                  <a:tcPr/>
                </a:tc>
                <a:extLst>
                  <a:ext uri="{0D108BD9-81ED-4DB2-BD59-A6C34878D82A}">
                    <a16:rowId xmlns:a16="http://schemas.microsoft.com/office/drawing/2014/main" val="779719528"/>
                  </a:ext>
                </a:extLst>
              </a:tr>
              <a:tr h="72699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100" b="1" dirty="0" smtClean="0"/>
                        <a:t>     MT                       </a:t>
                      </a:r>
                      <a:r>
                        <a:rPr lang="fr-BE" sz="1100" dirty="0" smtClean="0">
                          <a:latin typeface="Galano Classic"/>
                        </a:rPr>
                        <a:t>20.000 €</a:t>
                      </a:r>
                    </a:p>
                    <a:p>
                      <a:pPr marL="0" marR="0" indent="0" algn="l" defTabSz="914400" rtl="0" eaLnBrk="1" fontAlgn="auto" latinLnBrk="0" hangingPunct="1">
                        <a:lnSpc>
                          <a:spcPct val="100000"/>
                        </a:lnSpc>
                        <a:spcBef>
                          <a:spcPts val="0"/>
                        </a:spcBef>
                        <a:spcAft>
                          <a:spcPts val="0"/>
                        </a:spcAft>
                        <a:buClrTx/>
                        <a:buSzTx/>
                        <a:buFontTx/>
                        <a:buNone/>
                        <a:tabLst/>
                        <a:defRPr/>
                      </a:pPr>
                      <a:endParaRPr lang="fr-BE" sz="1100" b="1" dirty="0" smtClean="0"/>
                    </a:p>
                    <a:p>
                      <a:pPr marL="0" marR="0" indent="0" algn="r" defTabSz="914400" rtl="0" eaLnBrk="1" fontAlgn="auto" latinLnBrk="0" hangingPunct="1">
                        <a:lnSpc>
                          <a:spcPct val="100000"/>
                        </a:lnSpc>
                        <a:spcBef>
                          <a:spcPts val="0"/>
                        </a:spcBef>
                        <a:spcAft>
                          <a:spcPts val="0"/>
                        </a:spcAft>
                        <a:buClrTx/>
                        <a:buSzTx/>
                        <a:buFontTx/>
                        <a:buNone/>
                        <a:tabLst/>
                        <a:defRPr/>
                      </a:pPr>
                      <a:endParaRPr lang="fr-BE" sz="1100" b="1" dirty="0" smtClean="0">
                        <a:latin typeface="Galano Classic"/>
                      </a:endParaRPr>
                    </a:p>
                    <a:p>
                      <a:pPr algn="r"/>
                      <a:endParaRPr lang="fr-BE" sz="1100" dirty="0" smtClean="0">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C2"/>
                    </a:solidFill>
                  </a:tcPr>
                </a:tc>
                <a:tc hMerge="1">
                  <a:txBody>
                    <a:bodyPr/>
                    <a:lstStyle/>
                    <a:p>
                      <a:pPr algn="r"/>
                      <a:endParaRPr lang="fr-BE" sz="1100" dirty="0" smtClean="0">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100" dirty="0" smtClean="0">
                          <a:latin typeface="Galano Classic"/>
                        </a:rPr>
                        <a:t>+ 500 € PAR</a:t>
                      </a:r>
                      <a:r>
                        <a:rPr lang="fr-BE" sz="1100" baseline="0" dirty="0" smtClean="0">
                          <a:latin typeface="Galano Classic"/>
                        </a:rPr>
                        <a:t> COMMUNE </a:t>
                      </a:r>
                      <a:endParaRPr lang="fr-BE" sz="1100" dirty="0" smtClean="0">
                        <a:latin typeface="Galano Classic"/>
                      </a:endParaRPr>
                    </a:p>
                    <a:p>
                      <a:pPr marL="0" marR="0" indent="0" algn="l" defTabSz="914400" rtl="0" eaLnBrk="1" fontAlgn="auto" latinLnBrk="0" hangingPunct="1">
                        <a:lnSpc>
                          <a:spcPct val="100000"/>
                        </a:lnSpc>
                        <a:spcBef>
                          <a:spcPts val="0"/>
                        </a:spcBef>
                        <a:spcAft>
                          <a:spcPts val="0"/>
                        </a:spcAft>
                        <a:buClrTx/>
                        <a:buSzTx/>
                        <a:buFontTx/>
                        <a:buNone/>
                        <a:tabLst/>
                        <a:defRPr/>
                      </a:pPr>
                      <a:r>
                        <a:rPr lang="fr-BE" sz="1100" dirty="0" smtClean="0">
                          <a:latin typeface="Galano Classic"/>
                        </a:rPr>
                        <a:t>+ 750 € PAR</a:t>
                      </a:r>
                      <a:r>
                        <a:rPr lang="fr-BE" sz="1100" baseline="0" dirty="0" smtClean="0">
                          <a:latin typeface="Galano Classic"/>
                        </a:rPr>
                        <a:t> ATTRACTION </a:t>
                      </a:r>
                      <a:endParaRPr lang="fr-BE" sz="1100" dirty="0" smtClean="0">
                        <a:latin typeface="Galano Classic"/>
                      </a:endParaRPr>
                    </a:p>
                    <a:p>
                      <a:pPr marL="0" marR="0" indent="0" algn="l" defTabSz="914400" rtl="0" eaLnBrk="1" fontAlgn="auto" latinLnBrk="0" hangingPunct="1">
                        <a:lnSpc>
                          <a:spcPct val="100000"/>
                        </a:lnSpc>
                        <a:spcBef>
                          <a:spcPts val="0"/>
                        </a:spcBef>
                        <a:spcAft>
                          <a:spcPts val="0"/>
                        </a:spcAft>
                        <a:buClrTx/>
                        <a:buSzTx/>
                        <a:buFontTx/>
                        <a:buNone/>
                        <a:tabLst/>
                        <a:defRPr/>
                      </a:pPr>
                      <a:r>
                        <a:rPr lang="fr-BE" sz="1100" dirty="0" smtClean="0">
                          <a:latin typeface="Galano Classic"/>
                        </a:rPr>
                        <a:t>+ 750 € PAR</a:t>
                      </a:r>
                      <a:r>
                        <a:rPr lang="fr-BE" sz="1100" baseline="0" dirty="0" smtClean="0">
                          <a:latin typeface="Galano Classic"/>
                        </a:rPr>
                        <a:t> TRANCHE DE 200 LITS DISPONIBLES ET RECONNUS </a:t>
                      </a:r>
                    </a:p>
                    <a:p>
                      <a:pPr marL="0" marR="0" indent="0" algn="l" defTabSz="914400" rtl="0" eaLnBrk="1" fontAlgn="auto" latinLnBrk="0" hangingPunct="1">
                        <a:lnSpc>
                          <a:spcPct val="100000"/>
                        </a:lnSpc>
                        <a:spcBef>
                          <a:spcPts val="0"/>
                        </a:spcBef>
                        <a:spcAft>
                          <a:spcPts val="0"/>
                        </a:spcAft>
                        <a:buClrTx/>
                        <a:buSzTx/>
                        <a:buFontTx/>
                        <a:buNone/>
                        <a:tabLst/>
                        <a:defRPr/>
                      </a:pPr>
                      <a:r>
                        <a:rPr lang="fr-BE" sz="1100" baseline="0" dirty="0" smtClean="0">
                          <a:latin typeface="Galano Classic"/>
                        </a:rPr>
                        <a:t>   AVEC UN PLAFOND DE 75.000 € / AN</a:t>
                      </a:r>
                      <a:endParaRPr lang="fr-BE" sz="1100" dirty="0" smtClean="0">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C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BE" sz="1100" dirty="0" smtClean="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BE" sz="1100"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BE"/>
                    </a:p>
                  </a:txBody>
                  <a:tcPr/>
                </a:tc>
                <a:extLst>
                  <a:ext uri="{0D108BD9-81ED-4DB2-BD59-A6C34878D82A}">
                    <a16:rowId xmlns:a16="http://schemas.microsoft.com/office/drawing/2014/main" val="2521577707"/>
                  </a:ext>
                </a:extLst>
              </a:tr>
              <a:tr h="283031">
                <a:tc>
                  <a:txBody>
                    <a:bodyPr/>
                    <a:lstStyle/>
                    <a:p>
                      <a:pPr algn="ctr"/>
                      <a:r>
                        <a:rPr lang="fr-BE" sz="1100" b="1" dirty="0" smtClean="0">
                          <a:latin typeface="Galano Classic"/>
                        </a:rPr>
                        <a:t>SI / OT </a:t>
                      </a:r>
                      <a:endParaRPr lang="fr-BE" sz="1100" b="1"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100" dirty="0" smtClean="0">
                          <a:latin typeface="Galano Classic"/>
                        </a:rPr>
                        <a:t>    6.000 € / AN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F3F4"/>
                    </a:solidFill>
                  </a:tcPr>
                </a:tc>
                <a:tc hMerge="1">
                  <a:txBody>
                    <a:bodyPr/>
                    <a:lstStyle/>
                    <a:p>
                      <a:endParaRPr lang="fr-BE"/>
                    </a:p>
                  </a:txBody>
                  <a:tcPr/>
                </a:tc>
                <a:tc hMerge="1">
                  <a:txBody>
                    <a:bodyPr/>
                    <a:lstStyle/>
                    <a:p>
                      <a:endParaRPr lang="fr-BE" dirty="0"/>
                    </a:p>
                  </a:txBody>
                  <a:tcPr/>
                </a:tc>
                <a:tc hMerge="1">
                  <a:txBody>
                    <a:bodyPr/>
                    <a:lstStyle/>
                    <a:p>
                      <a:pPr algn="ctr"/>
                      <a:endParaRPr lang="fr-BE" sz="1100" dirty="0">
                        <a:latin typeface="Galano Classic"/>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BE"/>
                    </a:p>
                  </a:txBody>
                  <a:tcPr/>
                </a:tc>
                <a:extLst>
                  <a:ext uri="{0D108BD9-81ED-4DB2-BD59-A6C34878D82A}">
                    <a16:rowId xmlns:a16="http://schemas.microsoft.com/office/drawing/2014/main" val="1400411120"/>
                  </a:ext>
                </a:extLst>
              </a:tr>
            </a:tbl>
          </a:graphicData>
        </a:graphic>
      </p:graphicFrame>
    </p:spTree>
    <p:extLst>
      <p:ext uri="{BB962C8B-B14F-4D97-AF65-F5344CB8AC3E}">
        <p14:creationId xmlns:p14="http://schemas.microsoft.com/office/powerpoint/2010/main" val="2293922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900544" y="808961"/>
            <a:ext cx="10438016" cy="4968384"/>
          </a:xfrm>
        </p:spPr>
        <p:txBody>
          <a:bodyPr>
            <a:normAutofit fontScale="77500" lnSpcReduction="20000"/>
          </a:bodyPr>
          <a:lstStyle/>
          <a:p>
            <a:pPr marL="342900" indent="-342900" algn="l">
              <a:buClr>
                <a:srgbClr val="3ABFC2"/>
              </a:buClr>
              <a:buFont typeface="Wingdings" panose="05000000000000000000" pitchFamily="2" charset="2"/>
              <a:buChar char="v"/>
            </a:pPr>
            <a:r>
              <a:rPr lang="fr-BE" sz="2000" b="1" u="sng" dirty="0" smtClean="0">
                <a:latin typeface="Galano Classic"/>
              </a:rPr>
              <a:t>Procédures d’octroi, de liquidation et de contrôle de l’emploi des subventions  </a:t>
            </a:r>
            <a:r>
              <a:rPr lang="fr-BE" sz="1600" b="1" u="sng" dirty="0" smtClean="0">
                <a:latin typeface="Galano Classic"/>
              </a:rPr>
              <a:t>(Art 600 à 604D)</a:t>
            </a:r>
            <a:r>
              <a:rPr lang="fr-FR" sz="1600" b="1" u="sng" dirty="0" smtClean="0">
                <a:latin typeface="Galano Classic"/>
              </a:rPr>
              <a:t> </a:t>
            </a:r>
          </a:p>
          <a:p>
            <a:pPr marL="342900" indent="-342900" algn="l">
              <a:buClr>
                <a:srgbClr val="3ABFC2"/>
              </a:buClr>
              <a:buFont typeface="Wingdings" panose="05000000000000000000" pitchFamily="2" charset="2"/>
              <a:buChar char="v"/>
            </a:pPr>
            <a:endParaRPr lang="fr-FR" sz="1600" b="1" u="sng" dirty="0">
              <a:latin typeface="Galano Classic"/>
            </a:endParaRPr>
          </a:p>
          <a:p>
            <a:pPr algn="l">
              <a:lnSpc>
                <a:spcPct val="120000"/>
              </a:lnSpc>
              <a:spcBef>
                <a:spcPts val="0"/>
              </a:spcBef>
            </a:pPr>
            <a:r>
              <a:rPr lang="fr-BE" sz="1600" b="1" dirty="0">
                <a:latin typeface="Galano Classic"/>
              </a:rPr>
              <a:t>Art 600. D - </a:t>
            </a:r>
            <a:r>
              <a:rPr lang="fr-BE" sz="1600" dirty="0">
                <a:latin typeface="Galano Classic"/>
              </a:rPr>
              <a:t>La demande d’octroi d’une subvention est formulée par </a:t>
            </a:r>
            <a:r>
              <a:rPr lang="fr-BE" sz="1600" dirty="0" smtClean="0">
                <a:latin typeface="Galano Classic"/>
              </a:rPr>
              <a:t>écrit, </a:t>
            </a:r>
            <a:r>
              <a:rPr lang="fr-BE" sz="1600" dirty="0">
                <a:latin typeface="Galano Classic"/>
              </a:rPr>
              <a:t>au Commissariat général au tourisme</a:t>
            </a:r>
            <a:r>
              <a:rPr lang="fr-BE" sz="1600" dirty="0" smtClean="0">
                <a:latin typeface="Galano Classic"/>
              </a:rPr>
              <a:t>.</a:t>
            </a:r>
            <a:endParaRPr lang="fr-FR" sz="1600" dirty="0">
              <a:latin typeface="Galano Classic"/>
            </a:endParaRPr>
          </a:p>
          <a:p>
            <a:pPr algn="l">
              <a:lnSpc>
                <a:spcPct val="120000"/>
              </a:lnSpc>
              <a:spcBef>
                <a:spcPts val="0"/>
              </a:spcBef>
            </a:pPr>
            <a:r>
              <a:rPr lang="fr-BE" sz="1600" dirty="0" smtClean="0">
                <a:latin typeface="Galano Classic"/>
              </a:rPr>
              <a:t>                    Le </a:t>
            </a:r>
            <a:r>
              <a:rPr lang="fr-BE" sz="1600" dirty="0">
                <a:latin typeface="Galano Classic"/>
              </a:rPr>
              <a:t>Gouvernement arrête le contenu et détermine la forme de la demande de subvention. Il précise le nombre d’exemplaires </a:t>
            </a:r>
            <a:r>
              <a:rPr lang="fr-BE" sz="1600" dirty="0" smtClean="0">
                <a:latin typeface="Galano Classic"/>
              </a:rPr>
              <a:t>du</a:t>
            </a:r>
          </a:p>
          <a:p>
            <a:pPr algn="l">
              <a:lnSpc>
                <a:spcPct val="120000"/>
              </a:lnSpc>
              <a:spcBef>
                <a:spcPts val="0"/>
              </a:spcBef>
            </a:pPr>
            <a:r>
              <a:rPr lang="fr-BE" sz="1600" dirty="0">
                <a:latin typeface="Galano Classic"/>
              </a:rPr>
              <a:t> </a:t>
            </a:r>
            <a:r>
              <a:rPr lang="fr-BE" sz="1600" dirty="0" smtClean="0">
                <a:latin typeface="Galano Classic"/>
              </a:rPr>
              <a:t>                   dossier </a:t>
            </a:r>
            <a:r>
              <a:rPr lang="fr-BE" sz="1600" dirty="0">
                <a:latin typeface="Galano Classic"/>
              </a:rPr>
              <a:t>qu’elle doit comporter</a:t>
            </a:r>
            <a:r>
              <a:rPr lang="fr-BE" sz="1600" dirty="0" smtClean="0">
                <a:latin typeface="Galano Classic"/>
              </a:rPr>
              <a:t>.</a:t>
            </a:r>
          </a:p>
          <a:p>
            <a:pPr algn="l">
              <a:lnSpc>
                <a:spcPct val="120000"/>
              </a:lnSpc>
              <a:spcBef>
                <a:spcPts val="0"/>
              </a:spcBef>
            </a:pPr>
            <a:endParaRPr lang="fr-FR" sz="1600" dirty="0">
              <a:latin typeface="Galano Classic"/>
            </a:endParaRPr>
          </a:p>
          <a:p>
            <a:pPr algn="l">
              <a:lnSpc>
                <a:spcPct val="120000"/>
              </a:lnSpc>
              <a:spcBef>
                <a:spcPts val="0"/>
              </a:spcBef>
            </a:pPr>
            <a:r>
              <a:rPr lang="fr-BE" sz="1600" b="1" dirty="0">
                <a:latin typeface="Galano Classic"/>
              </a:rPr>
              <a:t>Art 601. D - </a:t>
            </a:r>
            <a:r>
              <a:rPr lang="fr-BE" sz="1600" b="1" dirty="0">
                <a:solidFill>
                  <a:srgbClr val="ED1A3B"/>
                </a:solidFill>
                <a:latin typeface="Galano Classic"/>
              </a:rPr>
              <a:t>Toute personne qui demande l’octroi d’une subvention autorise par le fait même le Gouvernement à faire procéder sur </a:t>
            </a:r>
            <a:r>
              <a:rPr lang="fr-BE" sz="1600" b="1" dirty="0" smtClean="0">
                <a:solidFill>
                  <a:srgbClr val="ED1A3B"/>
                </a:solidFill>
                <a:latin typeface="Galano Classic"/>
              </a:rPr>
              <a:t> </a:t>
            </a:r>
          </a:p>
          <a:p>
            <a:pPr algn="l">
              <a:lnSpc>
                <a:spcPct val="120000"/>
              </a:lnSpc>
              <a:spcBef>
                <a:spcPts val="0"/>
              </a:spcBef>
            </a:pPr>
            <a:r>
              <a:rPr lang="fr-BE" sz="1600" b="1" dirty="0">
                <a:solidFill>
                  <a:srgbClr val="ED1A3B"/>
                </a:solidFill>
                <a:latin typeface="Galano Classic"/>
              </a:rPr>
              <a:t> </a:t>
            </a:r>
            <a:r>
              <a:rPr lang="fr-BE" sz="1600" b="1" dirty="0" smtClean="0">
                <a:solidFill>
                  <a:srgbClr val="ED1A3B"/>
                </a:solidFill>
                <a:latin typeface="Galano Classic"/>
              </a:rPr>
              <a:t>                    place </a:t>
            </a:r>
            <a:r>
              <a:rPr lang="fr-BE" sz="1600" b="1" dirty="0">
                <a:solidFill>
                  <a:srgbClr val="ED1A3B"/>
                </a:solidFill>
                <a:latin typeface="Galano Classic"/>
              </a:rPr>
              <a:t>à toute vérification jugée utile</a:t>
            </a:r>
            <a:r>
              <a:rPr lang="fr-BE" sz="1600" b="1" dirty="0" smtClean="0">
                <a:solidFill>
                  <a:srgbClr val="ED1A3B"/>
                </a:solidFill>
                <a:latin typeface="Galano Classic"/>
              </a:rPr>
              <a:t>.</a:t>
            </a:r>
          </a:p>
          <a:p>
            <a:pPr algn="l">
              <a:lnSpc>
                <a:spcPct val="120000"/>
              </a:lnSpc>
              <a:spcBef>
                <a:spcPts val="0"/>
              </a:spcBef>
            </a:pPr>
            <a:endParaRPr lang="fr-FR" sz="600" b="1" dirty="0">
              <a:solidFill>
                <a:srgbClr val="ED1A3B"/>
              </a:solidFill>
              <a:latin typeface="Galano Classic"/>
            </a:endParaRPr>
          </a:p>
          <a:p>
            <a:pPr algn="l">
              <a:lnSpc>
                <a:spcPct val="120000"/>
              </a:lnSpc>
              <a:spcBef>
                <a:spcPts val="0"/>
              </a:spcBef>
            </a:pPr>
            <a:r>
              <a:rPr lang="fr-BE" sz="1600" dirty="0">
                <a:latin typeface="Galano Classic"/>
              </a:rPr>
              <a:t>         </a:t>
            </a:r>
            <a:r>
              <a:rPr lang="fr-BE" sz="1600" dirty="0" smtClean="0">
                <a:latin typeface="Galano Classic"/>
              </a:rPr>
              <a:t>            Le </a:t>
            </a:r>
            <a:r>
              <a:rPr lang="fr-BE" sz="1600" dirty="0">
                <a:latin typeface="Galano Classic"/>
              </a:rPr>
              <a:t>refus de se soumettre à ces vérifications ou l’entrave à celles-ci entraîne la présomption </a:t>
            </a:r>
            <a:r>
              <a:rPr lang="fr-BE" sz="1600" dirty="0" err="1" smtClean="0">
                <a:latin typeface="Galano Classic"/>
              </a:rPr>
              <a:t>réfragable</a:t>
            </a:r>
            <a:r>
              <a:rPr lang="fr-BE" sz="1600" dirty="0" smtClean="0">
                <a:latin typeface="Galano Classic"/>
              </a:rPr>
              <a:t> </a:t>
            </a:r>
            <a:r>
              <a:rPr lang="fr-BE" sz="1600" dirty="0">
                <a:latin typeface="Galano Classic"/>
              </a:rPr>
              <a:t>qu’il </a:t>
            </a:r>
            <a:r>
              <a:rPr lang="fr-BE" sz="1600" dirty="0" smtClean="0">
                <a:latin typeface="Galano Classic"/>
              </a:rPr>
              <a:t>n’est pas </a:t>
            </a:r>
            <a:r>
              <a:rPr lang="fr-BE" sz="1600" dirty="0">
                <a:latin typeface="Galano Classic"/>
              </a:rPr>
              <a:t>satisfait </a:t>
            </a:r>
            <a:r>
              <a:rPr lang="fr-BE" sz="1600" dirty="0" smtClean="0">
                <a:latin typeface="Galano Classic"/>
              </a:rPr>
              <a:t>aux </a:t>
            </a:r>
          </a:p>
          <a:p>
            <a:pPr algn="l">
              <a:lnSpc>
                <a:spcPct val="120000"/>
              </a:lnSpc>
              <a:spcBef>
                <a:spcPts val="0"/>
              </a:spcBef>
            </a:pPr>
            <a:r>
              <a:rPr lang="fr-BE" sz="1600" dirty="0">
                <a:latin typeface="Galano Classic"/>
              </a:rPr>
              <a:t> </a:t>
            </a:r>
            <a:r>
              <a:rPr lang="fr-BE" sz="1600" dirty="0" smtClean="0">
                <a:latin typeface="Galano Classic"/>
              </a:rPr>
              <a:t>                    conditions </a:t>
            </a:r>
            <a:r>
              <a:rPr lang="fr-BE" sz="1600" dirty="0">
                <a:latin typeface="Galano Classic"/>
              </a:rPr>
              <a:t>d’octroi fixées, selon le cas, à l’article 590. D, 591. D, 592. D ou 593. D</a:t>
            </a:r>
            <a:r>
              <a:rPr lang="fr-BE" sz="1600" dirty="0" smtClean="0">
                <a:latin typeface="Galano Classic"/>
              </a:rPr>
              <a:t>.</a:t>
            </a:r>
          </a:p>
          <a:p>
            <a:pPr algn="l">
              <a:lnSpc>
                <a:spcPct val="120000"/>
              </a:lnSpc>
              <a:spcBef>
                <a:spcPts val="0"/>
              </a:spcBef>
            </a:pPr>
            <a:endParaRPr lang="fr-FR" sz="1600" dirty="0">
              <a:latin typeface="Galano Classic"/>
            </a:endParaRPr>
          </a:p>
          <a:p>
            <a:pPr algn="l">
              <a:lnSpc>
                <a:spcPct val="120000"/>
              </a:lnSpc>
              <a:spcBef>
                <a:spcPts val="0"/>
              </a:spcBef>
            </a:pPr>
            <a:r>
              <a:rPr lang="fr-BE" sz="1600" b="1" dirty="0">
                <a:latin typeface="Galano Classic"/>
              </a:rPr>
              <a:t>Art 602. D - La liquidation des subventions est subordonnée au respect des conditions suivantes</a:t>
            </a:r>
            <a:r>
              <a:rPr lang="fr-BE" sz="1600" b="1" dirty="0" smtClean="0">
                <a:latin typeface="Galano Classic"/>
              </a:rPr>
              <a:t>:</a:t>
            </a:r>
          </a:p>
          <a:p>
            <a:pPr algn="l">
              <a:lnSpc>
                <a:spcPct val="120000"/>
              </a:lnSpc>
              <a:spcBef>
                <a:spcPts val="0"/>
              </a:spcBef>
            </a:pPr>
            <a:endParaRPr lang="fr-FR" sz="1000" b="1" dirty="0" smtClean="0">
              <a:latin typeface="Galano Classic"/>
            </a:endParaRPr>
          </a:p>
          <a:p>
            <a:pPr marL="285750" indent="-285750" algn="l">
              <a:lnSpc>
                <a:spcPct val="120000"/>
              </a:lnSpc>
              <a:spcBef>
                <a:spcPts val="0"/>
              </a:spcBef>
              <a:buFontTx/>
              <a:buChar char="-"/>
            </a:pPr>
            <a:r>
              <a:rPr lang="fr-BE" sz="1600" b="1" dirty="0" smtClean="0">
                <a:solidFill>
                  <a:srgbClr val="ED1A3B"/>
                </a:solidFill>
                <a:latin typeface="Galano Classic"/>
              </a:rPr>
              <a:t>les </a:t>
            </a:r>
            <a:r>
              <a:rPr lang="fr-BE" sz="1600" b="1" dirty="0">
                <a:solidFill>
                  <a:srgbClr val="ED1A3B"/>
                </a:solidFill>
                <a:latin typeface="Galano Classic"/>
              </a:rPr>
              <a:t>actions et campagnes de promotion doivent être exécutées au plus tôt le 1</a:t>
            </a:r>
            <a:r>
              <a:rPr lang="fr-BE" sz="1600" b="1" baseline="30000" dirty="0">
                <a:solidFill>
                  <a:srgbClr val="ED1A3B"/>
                </a:solidFill>
                <a:latin typeface="Galano Classic"/>
              </a:rPr>
              <a:t>er</a:t>
            </a:r>
            <a:r>
              <a:rPr lang="fr-BE" sz="1600" b="1" dirty="0">
                <a:solidFill>
                  <a:srgbClr val="ED1A3B"/>
                </a:solidFill>
                <a:latin typeface="Galano Classic"/>
              </a:rPr>
              <a:t> janvier de l’année au </a:t>
            </a:r>
            <a:r>
              <a:rPr lang="fr-BE" sz="1600" b="1" dirty="0" smtClean="0">
                <a:solidFill>
                  <a:srgbClr val="ED1A3B"/>
                </a:solidFill>
                <a:latin typeface="Galano Classic"/>
              </a:rPr>
              <a:t>cours de </a:t>
            </a:r>
            <a:r>
              <a:rPr lang="fr-BE" sz="1600" b="1" dirty="0">
                <a:solidFill>
                  <a:srgbClr val="ED1A3B"/>
                </a:solidFill>
                <a:latin typeface="Galano Classic"/>
              </a:rPr>
              <a:t>laquelle la demande </a:t>
            </a:r>
            <a:r>
              <a:rPr lang="fr-BE" sz="1600" b="1" dirty="0" smtClean="0">
                <a:solidFill>
                  <a:srgbClr val="ED1A3B"/>
                </a:solidFill>
                <a:latin typeface="Galano Classic"/>
              </a:rPr>
              <a:t>de </a:t>
            </a:r>
            <a:r>
              <a:rPr lang="fr-BE" sz="1600" b="1" dirty="0">
                <a:solidFill>
                  <a:srgbClr val="ED1A3B"/>
                </a:solidFill>
                <a:latin typeface="Galano Classic"/>
              </a:rPr>
              <a:t>subvention est introduite et au plus tard le 31 octobre de l’année qui suit celle de </a:t>
            </a:r>
            <a:r>
              <a:rPr lang="fr-BE" sz="1600" b="1" dirty="0" smtClean="0">
                <a:solidFill>
                  <a:srgbClr val="ED1A3B"/>
                </a:solidFill>
                <a:latin typeface="Galano Classic"/>
              </a:rPr>
              <a:t>l’engagement </a:t>
            </a:r>
            <a:r>
              <a:rPr lang="fr-BE" sz="1600" b="1" dirty="0">
                <a:solidFill>
                  <a:srgbClr val="ED1A3B"/>
                </a:solidFill>
                <a:latin typeface="Galano Classic"/>
              </a:rPr>
              <a:t>budgétaire de la subvention;</a:t>
            </a:r>
            <a:endParaRPr lang="fr-FR" sz="1600" b="1" dirty="0">
              <a:solidFill>
                <a:srgbClr val="ED1A3B"/>
              </a:solidFill>
              <a:latin typeface="Galano Classic"/>
            </a:endParaRPr>
          </a:p>
          <a:p>
            <a:pPr marL="285750" indent="-285750" algn="l">
              <a:lnSpc>
                <a:spcPct val="120000"/>
              </a:lnSpc>
              <a:spcBef>
                <a:spcPts val="0"/>
              </a:spcBef>
              <a:buFontTx/>
              <a:buChar char="-"/>
            </a:pPr>
            <a:r>
              <a:rPr lang="fr-BE" sz="1600" b="1" dirty="0" smtClean="0">
                <a:solidFill>
                  <a:srgbClr val="ED1A3B"/>
                </a:solidFill>
                <a:latin typeface="Galano Classic"/>
              </a:rPr>
              <a:t>les </a:t>
            </a:r>
            <a:r>
              <a:rPr lang="fr-BE" sz="1600" b="1" dirty="0">
                <a:solidFill>
                  <a:srgbClr val="ED1A3B"/>
                </a:solidFill>
                <a:latin typeface="Galano Classic"/>
              </a:rPr>
              <a:t>dates des factures détaillées relatives aux actions et campagnes visées au point </a:t>
            </a:r>
            <a:r>
              <a:rPr lang="fr-BE" sz="1600" b="1" dirty="0" smtClean="0">
                <a:solidFill>
                  <a:srgbClr val="ED1A3B"/>
                </a:solidFill>
                <a:latin typeface="Galano Classic"/>
              </a:rPr>
              <a:t>précédent doivent être comprises </a:t>
            </a:r>
            <a:r>
              <a:rPr lang="fr-BE" sz="1600" b="1" dirty="0">
                <a:solidFill>
                  <a:srgbClr val="ED1A3B"/>
                </a:solidFill>
                <a:latin typeface="Galano Classic"/>
              </a:rPr>
              <a:t>entre les deux dates qui y sont </a:t>
            </a:r>
            <a:r>
              <a:rPr lang="fr-BE" sz="1600" b="1" dirty="0" smtClean="0">
                <a:solidFill>
                  <a:srgbClr val="ED1A3B"/>
                </a:solidFill>
                <a:latin typeface="Galano Classic"/>
              </a:rPr>
              <a:t>visées;</a:t>
            </a:r>
            <a:endParaRPr lang="fr-FR" sz="1600" b="1" dirty="0" smtClean="0">
              <a:solidFill>
                <a:srgbClr val="ED1A3B"/>
              </a:solidFill>
              <a:latin typeface="Galano Classic"/>
            </a:endParaRPr>
          </a:p>
          <a:p>
            <a:pPr marL="285750" indent="-285750" algn="l">
              <a:lnSpc>
                <a:spcPct val="120000"/>
              </a:lnSpc>
              <a:spcBef>
                <a:spcPts val="0"/>
              </a:spcBef>
              <a:buFontTx/>
              <a:buChar char="-"/>
            </a:pPr>
            <a:r>
              <a:rPr lang="fr-BE" sz="1600" b="1" dirty="0" smtClean="0">
                <a:solidFill>
                  <a:srgbClr val="ED1A3B"/>
                </a:solidFill>
                <a:latin typeface="Galano Classic"/>
              </a:rPr>
              <a:t>les </a:t>
            </a:r>
            <a:r>
              <a:rPr lang="fr-BE" sz="1600" b="1" dirty="0">
                <a:solidFill>
                  <a:srgbClr val="ED1A3B"/>
                </a:solidFill>
                <a:latin typeface="Galano Classic"/>
              </a:rPr>
              <a:t>factures originales, d’un montant minimal de 75 euros chacune, doivent être produites;</a:t>
            </a:r>
            <a:endParaRPr lang="fr-FR" sz="1600" b="1" dirty="0">
              <a:solidFill>
                <a:srgbClr val="ED1A3B"/>
              </a:solidFill>
              <a:latin typeface="Galano Classic"/>
            </a:endParaRPr>
          </a:p>
          <a:p>
            <a:pPr marL="285750" indent="-285750" algn="l">
              <a:lnSpc>
                <a:spcPct val="120000"/>
              </a:lnSpc>
              <a:spcBef>
                <a:spcPts val="0"/>
              </a:spcBef>
              <a:buFontTx/>
              <a:buChar char="-"/>
            </a:pPr>
            <a:r>
              <a:rPr lang="fr-BE" sz="1600" b="1" dirty="0" smtClean="0">
                <a:solidFill>
                  <a:srgbClr val="ED1A3B"/>
                </a:solidFill>
                <a:latin typeface="Galano Classic"/>
              </a:rPr>
              <a:t>le </a:t>
            </a:r>
            <a:r>
              <a:rPr lang="fr-BE" sz="1600" b="1" dirty="0">
                <a:solidFill>
                  <a:srgbClr val="ED1A3B"/>
                </a:solidFill>
                <a:latin typeface="Galano Classic"/>
              </a:rPr>
              <a:t>bénéficiaire doit produire les preuves de la mise en œuvre effective des actions et campagnes de </a:t>
            </a:r>
            <a:r>
              <a:rPr lang="fr-BE" sz="1600" b="1" dirty="0" smtClean="0">
                <a:solidFill>
                  <a:srgbClr val="ED1A3B"/>
                </a:solidFill>
                <a:latin typeface="Galano Classic"/>
              </a:rPr>
              <a:t>promotion </a:t>
            </a:r>
            <a:r>
              <a:rPr lang="fr-BE" sz="1600" b="1" dirty="0">
                <a:solidFill>
                  <a:srgbClr val="ED1A3B"/>
                </a:solidFill>
                <a:latin typeface="Galano Classic"/>
              </a:rPr>
              <a:t>pour lesquelles la subvention a été octroyée</a:t>
            </a:r>
            <a:r>
              <a:rPr lang="fr-BE" sz="1600" b="1" dirty="0" smtClean="0">
                <a:solidFill>
                  <a:srgbClr val="ED1A3B"/>
                </a:solidFill>
                <a:latin typeface="Galano Classic"/>
              </a:rPr>
              <a:t>.</a:t>
            </a:r>
          </a:p>
          <a:p>
            <a:pPr algn="l">
              <a:lnSpc>
                <a:spcPct val="120000"/>
              </a:lnSpc>
              <a:spcBef>
                <a:spcPts val="0"/>
              </a:spcBef>
            </a:pPr>
            <a:endParaRPr lang="fr-FR" sz="1600" b="1" dirty="0">
              <a:solidFill>
                <a:srgbClr val="C00000"/>
              </a:solidFill>
              <a:latin typeface="Galano Classic"/>
            </a:endParaRPr>
          </a:p>
          <a:p>
            <a:pPr algn="l">
              <a:lnSpc>
                <a:spcPct val="120000"/>
              </a:lnSpc>
              <a:spcBef>
                <a:spcPts val="0"/>
              </a:spcBef>
            </a:pPr>
            <a:r>
              <a:rPr lang="fr-BE" sz="1600" b="1" dirty="0">
                <a:latin typeface="Galano Classic"/>
              </a:rPr>
              <a:t>Art 603. D -</a:t>
            </a:r>
            <a:r>
              <a:rPr lang="fr-BE" sz="1600" dirty="0">
                <a:latin typeface="Galano Classic"/>
              </a:rPr>
              <a:t> La subvention est liquidée à celui qui finance les actions ou campagnes de promotion, sur la base des factures </a:t>
            </a:r>
            <a:r>
              <a:rPr lang="fr-BE" sz="1600" dirty="0" smtClean="0">
                <a:latin typeface="Galano Classic"/>
              </a:rPr>
              <a:t>produites.</a:t>
            </a:r>
          </a:p>
          <a:p>
            <a:pPr algn="l">
              <a:lnSpc>
                <a:spcPct val="120000"/>
              </a:lnSpc>
              <a:spcBef>
                <a:spcPts val="0"/>
              </a:spcBef>
            </a:pPr>
            <a:endParaRPr lang="fr-FR" sz="1600" b="1" dirty="0">
              <a:latin typeface="Galano Classic"/>
            </a:endParaRPr>
          </a:p>
          <a:p>
            <a:pPr algn="l">
              <a:lnSpc>
                <a:spcPct val="120000"/>
              </a:lnSpc>
              <a:spcBef>
                <a:spcPts val="0"/>
              </a:spcBef>
            </a:pPr>
            <a:r>
              <a:rPr lang="fr-BE" sz="1600" b="1" dirty="0">
                <a:latin typeface="Galano Classic"/>
              </a:rPr>
              <a:t>Art 604. D - </a:t>
            </a:r>
            <a:r>
              <a:rPr lang="fr-BE" sz="1600" dirty="0">
                <a:latin typeface="Galano Classic"/>
              </a:rPr>
              <a:t>Le Gouvernement contrôle le respect des conditions fixées aux articles 590. D, 591. D, 592. D, 593. D et 602. D.</a:t>
            </a:r>
            <a:endParaRPr lang="fr-FR" sz="1600" dirty="0">
              <a:latin typeface="Galano Classic"/>
            </a:endParaRPr>
          </a:p>
          <a:p>
            <a:pPr algn="l">
              <a:buClr>
                <a:srgbClr val="3ABFC2"/>
              </a:buClr>
            </a:pPr>
            <a:endParaRPr lang="fr-BE" sz="1600" b="1" u="sng" dirty="0">
              <a:latin typeface="Galano Classic"/>
            </a:endParaRPr>
          </a:p>
        </p:txBody>
      </p:sp>
      <p:sp>
        <p:nvSpPr>
          <p:cNvPr id="4" name="Rectangle 3"/>
          <p:cNvSpPr/>
          <p:nvPr/>
        </p:nvSpPr>
        <p:spPr>
          <a:xfrm>
            <a:off x="3930915" y="118748"/>
            <a:ext cx="3565400" cy="338554"/>
          </a:xfrm>
          <a:prstGeom prst="rect">
            <a:avLst/>
          </a:prstGeom>
        </p:spPr>
        <p:txBody>
          <a:bodyPr wrap="none">
            <a:spAutoFit/>
          </a:bodyPr>
          <a:lstStyle/>
          <a:p>
            <a:r>
              <a:rPr lang="fr-FR" sz="1400" b="1" u="sng" dirty="0">
                <a:solidFill>
                  <a:schemeClr val="bg1">
                    <a:lumMod val="50000"/>
                  </a:schemeClr>
                </a:solidFill>
                <a:latin typeface="Galano Classic"/>
              </a:rPr>
              <a:t>Subvention</a:t>
            </a:r>
            <a:r>
              <a:rPr lang="fr-FR" sz="1600" b="1" u="sng" dirty="0">
                <a:solidFill>
                  <a:schemeClr val="bg1">
                    <a:lumMod val="50000"/>
                  </a:schemeClr>
                </a:solidFill>
                <a:latin typeface="Galano Classic"/>
              </a:rPr>
              <a:t> de promotion (Art.584D)</a:t>
            </a:r>
            <a:endParaRPr lang="fr-BE" sz="1600" dirty="0"/>
          </a:p>
        </p:txBody>
      </p:sp>
    </p:spTree>
    <p:extLst>
      <p:ext uri="{BB962C8B-B14F-4D97-AF65-F5344CB8AC3E}">
        <p14:creationId xmlns:p14="http://schemas.microsoft.com/office/powerpoint/2010/main" val="1357950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838200" y="495589"/>
            <a:ext cx="10515600" cy="4242666"/>
          </a:xfrm>
        </p:spPr>
        <p:txBody>
          <a:bodyPr/>
          <a:lstStyle/>
          <a:p>
            <a:pPr marL="457200" lvl="0" indent="-457200">
              <a:buClr>
                <a:srgbClr val="3ABFC2"/>
              </a:buClr>
              <a:buFont typeface="Wingdings" panose="05000000000000000000" pitchFamily="2" charset="2"/>
              <a:buChar char="q"/>
            </a:pPr>
            <a:r>
              <a:rPr lang="fr-FR" sz="2400" u="sng" dirty="0" smtClean="0">
                <a:solidFill>
                  <a:schemeClr val="tx1"/>
                </a:solidFill>
              </a:rPr>
              <a:t>Considérations générales</a:t>
            </a:r>
            <a:r>
              <a:rPr lang="fr-FR" sz="2400" dirty="0" smtClean="0">
                <a:solidFill>
                  <a:schemeClr val="tx1"/>
                </a:solidFill>
              </a:rPr>
              <a:t>:</a:t>
            </a:r>
          </a:p>
          <a:p>
            <a:pPr lvl="0"/>
            <a:endParaRPr lang="fr-FR" dirty="0" smtClean="0"/>
          </a:p>
          <a:p>
            <a:pPr lvl="0"/>
            <a:endParaRPr lang="fr-FR" dirty="0" smtClean="0"/>
          </a:p>
          <a:p>
            <a:pPr marL="628650" lvl="1" indent="-171450">
              <a:buClrTx/>
              <a:buFont typeface="Wingdings" panose="05000000000000000000" pitchFamily="2" charset="2"/>
              <a:buChar char="Ø"/>
            </a:pPr>
            <a:r>
              <a:rPr lang="fr-FR" sz="1800" dirty="0" smtClean="0">
                <a:solidFill>
                  <a:schemeClr val="tx1"/>
                </a:solidFill>
                <a:latin typeface="Galano Classic"/>
              </a:rPr>
              <a:t>      « </a:t>
            </a:r>
            <a:r>
              <a:rPr lang="fr-FR" sz="1800" i="1" dirty="0" smtClean="0">
                <a:solidFill>
                  <a:schemeClr val="tx1"/>
                </a:solidFill>
                <a:latin typeface="Galano Classic"/>
              </a:rPr>
              <a:t>Envoi certifié </a:t>
            </a:r>
            <a:r>
              <a:rPr lang="fr-FR" sz="1800" dirty="0" smtClean="0">
                <a:solidFill>
                  <a:schemeClr val="tx1"/>
                </a:solidFill>
                <a:latin typeface="Galano Classic"/>
              </a:rPr>
              <a:t>» au lieu de « </a:t>
            </a:r>
            <a:r>
              <a:rPr lang="fr-FR" sz="1800" i="1" dirty="0">
                <a:solidFill>
                  <a:schemeClr val="tx1"/>
                </a:solidFill>
                <a:latin typeface="Galano Classic"/>
              </a:rPr>
              <a:t>C</a:t>
            </a:r>
            <a:r>
              <a:rPr lang="fr-FR" sz="1800" i="1" dirty="0" smtClean="0">
                <a:solidFill>
                  <a:schemeClr val="tx1"/>
                </a:solidFill>
                <a:latin typeface="Galano Classic"/>
              </a:rPr>
              <a:t>ourrier recommandé</a:t>
            </a:r>
            <a:r>
              <a:rPr lang="fr-FR" sz="1800" dirty="0" smtClean="0">
                <a:solidFill>
                  <a:schemeClr val="tx1"/>
                </a:solidFill>
                <a:latin typeface="Galano Classic"/>
              </a:rPr>
              <a:t> » </a:t>
            </a:r>
          </a:p>
          <a:p>
            <a:pPr lvl="1"/>
            <a:r>
              <a:rPr lang="fr-FR" sz="1800" dirty="0">
                <a:solidFill>
                  <a:schemeClr val="tx1"/>
                </a:solidFill>
                <a:latin typeface="Galano Classic"/>
              </a:rPr>
              <a:t>	</a:t>
            </a:r>
            <a:r>
              <a:rPr lang="fr-FR" sz="1800" dirty="0" smtClean="0">
                <a:solidFill>
                  <a:schemeClr val="tx1"/>
                </a:solidFill>
                <a:latin typeface="Galano Classic"/>
              </a:rPr>
              <a:t>          Ex.: email auquel le destinataire accuse réception du message par l’envoi d’un autre</a:t>
            </a:r>
          </a:p>
          <a:p>
            <a:pPr lvl="1"/>
            <a:r>
              <a:rPr lang="fr-FR" sz="1800" dirty="0">
                <a:solidFill>
                  <a:schemeClr val="tx1"/>
                </a:solidFill>
                <a:latin typeface="Galano Classic"/>
              </a:rPr>
              <a:t> </a:t>
            </a:r>
            <a:r>
              <a:rPr lang="fr-FR" sz="1800" dirty="0" smtClean="0">
                <a:solidFill>
                  <a:schemeClr val="tx1"/>
                </a:solidFill>
                <a:latin typeface="Galano Classic"/>
              </a:rPr>
              <a:t>                email et non l’accusé de réception automatique</a:t>
            </a:r>
          </a:p>
          <a:p>
            <a:pPr lvl="1"/>
            <a:endParaRPr lang="fr-FR" sz="1800" dirty="0">
              <a:solidFill>
                <a:schemeClr val="tx1"/>
              </a:solidFill>
              <a:latin typeface="Galano Classic"/>
            </a:endParaRPr>
          </a:p>
          <a:p>
            <a:pPr marL="628650" lvl="1" indent="-171450">
              <a:buClrTx/>
              <a:buFont typeface="Wingdings" panose="05000000000000000000" pitchFamily="2" charset="2"/>
              <a:buChar char="Ø"/>
            </a:pPr>
            <a:r>
              <a:rPr lang="fr-FR" sz="1800" dirty="0" smtClean="0">
                <a:solidFill>
                  <a:schemeClr val="tx1"/>
                </a:solidFill>
                <a:latin typeface="Galano Classic"/>
              </a:rPr>
              <a:t>       </a:t>
            </a:r>
            <a:r>
              <a:rPr lang="fr-BE" sz="1800" dirty="0">
                <a:solidFill>
                  <a:schemeClr val="tx1"/>
                </a:solidFill>
                <a:latin typeface="Galano Classic"/>
              </a:rPr>
              <a:t>« </a:t>
            </a:r>
            <a:r>
              <a:rPr lang="fr-BE" sz="1800" i="1" dirty="0">
                <a:solidFill>
                  <a:schemeClr val="tx1"/>
                </a:solidFill>
                <a:latin typeface="Galano Classic"/>
              </a:rPr>
              <a:t>Région de langue française</a:t>
            </a:r>
            <a:r>
              <a:rPr lang="fr-BE" sz="1800" dirty="0">
                <a:solidFill>
                  <a:schemeClr val="tx1"/>
                </a:solidFill>
                <a:latin typeface="Galano Classic"/>
              </a:rPr>
              <a:t> » au lieu de « </a:t>
            </a:r>
            <a:r>
              <a:rPr lang="fr-BE" sz="1800" i="1" dirty="0">
                <a:solidFill>
                  <a:schemeClr val="tx1"/>
                </a:solidFill>
                <a:latin typeface="Galano Classic"/>
              </a:rPr>
              <a:t>Région wallonne</a:t>
            </a:r>
            <a:r>
              <a:rPr lang="fr-BE" sz="1800" dirty="0">
                <a:solidFill>
                  <a:schemeClr val="tx1"/>
                </a:solidFill>
                <a:latin typeface="Galano Classic"/>
              </a:rPr>
              <a:t> » </a:t>
            </a:r>
          </a:p>
          <a:p>
            <a:pPr lvl="2">
              <a:buNone/>
            </a:pPr>
            <a:r>
              <a:rPr lang="fr-BE" sz="1800" i="1" dirty="0">
                <a:solidFill>
                  <a:schemeClr val="tx1"/>
                </a:solidFill>
                <a:latin typeface="Galano Classic"/>
              </a:rPr>
              <a:t>	</a:t>
            </a:r>
            <a:r>
              <a:rPr lang="fr-BE" sz="1800" i="1" dirty="0" smtClean="0">
                <a:solidFill>
                  <a:schemeClr val="tx1"/>
                </a:solidFill>
                <a:latin typeface="Galano Classic"/>
              </a:rPr>
              <a:t>      </a:t>
            </a:r>
            <a:r>
              <a:rPr lang="fr-BE" sz="1800" dirty="0" smtClean="0">
                <a:solidFill>
                  <a:schemeClr val="tx1"/>
                </a:solidFill>
                <a:latin typeface="Galano Classic"/>
              </a:rPr>
              <a:t>pour </a:t>
            </a:r>
            <a:r>
              <a:rPr lang="fr-BE" sz="1800" dirty="0">
                <a:solidFill>
                  <a:schemeClr val="tx1"/>
                </a:solidFill>
                <a:latin typeface="Galano Classic"/>
              </a:rPr>
              <a:t>éviter l’éventuelle contradiction entre 2 dispositions dont l’une provient de la RW </a:t>
            </a:r>
            <a:r>
              <a:rPr lang="fr-BE" sz="1800" dirty="0" smtClean="0">
                <a:solidFill>
                  <a:schemeClr val="tx1"/>
                </a:solidFill>
                <a:latin typeface="Galano Classic"/>
              </a:rPr>
              <a:t>  </a:t>
            </a:r>
          </a:p>
          <a:p>
            <a:pPr lvl="2">
              <a:buNone/>
            </a:pPr>
            <a:r>
              <a:rPr lang="fr-BE" sz="1800" dirty="0">
                <a:solidFill>
                  <a:schemeClr val="tx1"/>
                </a:solidFill>
                <a:latin typeface="Galano Classic"/>
              </a:rPr>
              <a:t> </a:t>
            </a:r>
            <a:r>
              <a:rPr lang="fr-BE" sz="1800" dirty="0" smtClean="0">
                <a:solidFill>
                  <a:schemeClr val="tx1"/>
                </a:solidFill>
                <a:latin typeface="Galano Classic"/>
              </a:rPr>
              <a:t>         et l’autre de </a:t>
            </a:r>
            <a:r>
              <a:rPr lang="fr-BE" sz="1800" dirty="0">
                <a:solidFill>
                  <a:schemeClr val="tx1"/>
                </a:solidFill>
                <a:latin typeface="Galano Classic"/>
              </a:rPr>
              <a:t>la Communauté </a:t>
            </a:r>
            <a:r>
              <a:rPr lang="fr-BE" sz="1800" dirty="0" smtClean="0">
                <a:solidFill>
                  <a:schemeClr val="tx1"/>
                </a:solidFill>
                <a:latin typeface="Galano Classic"/>
              </a:rPr>
              <a:t>germanophone - </a:t>
            </a:r>
            <a:r>
              <a:rPr lang="fr-BE" sz="1800" dirty="0">
                <a:solidFill>
                  <a:schemeClr val="tx1"/>
                </a:solidFill>
                <a:latin typeface="Galano Classic"/>
              </a:rPr>
              <a:t>transfert de </a:t>
            </a:r>
            <a:r>
              <a:rPr lang="fr-BE" sz="1800" dirty="0" smtClean="0">
                <a:solidFill>
                  <a:schemeClr val="tx1"/>
                </a:solidFill>
                <a:latin typeface="Galano Classic"/>
              </a:rPr>
              <a:t>compétence</a:t>
            </a:r>
            <a:endParaRPr lang="fr-BE" sz="1800" dirty="0">
              <a:solidFill>
                <a:schemeClr val="tx1"/>
              </a:solidFill>
              <a:latin typeface="Galano Classic"/>
            </a:endParaRPr>
          </a:p>
          <a:p>
            <a:pPr marL="628650" lvl="1" indent="-171450">
              <a:buClrTx/>
              <a:buFont typeface="Wingdings" panose="05000000000000000000" pitchFamily="2" charset="2"/>
              <a:buChar char="Ø"/>
            </a:pPr>
            <a:endParaRPr lang="fr-FR" sz="1600" dirty="0" smtClean="0">
              <a:solidFill>
                <a:schemeClr val="tx1"/>
              </a:solidFill>
            </a:endParaRPr>
          </a:p>
          <a:p>
            <a:pPr lvl="1"/>
            <a:endParaRPr lang="fr-FR" sz="1200" dirty="0">
              <a:solidFill>
                <a:schemeClr val="tx1"/>
              </a:solidFill>
            </a:endParaRPr>
          </a:p>
          <a:p>
            <a:pPr lvl="1"/>
            <a:endParaRPr lang="fr-FR" sz="1200" u="sng" dirty="0" smtClean="0">
              <a:solidFill>
                <a:schemeClr val="tx1"/>
              </a:solidFill>
            </a:endParaRPr>
          </a:p>
          <a:p>
            <a:pPr lvl="1"/>
            <a:endParaRPr lang="fr-FR" sz="1200" dirty="0">
              <a:solidFill>
                <a:schemeClr val="tx1"/>
              </a:solidFill>
            </a:endParaRPr>
          </a:p>
          <a:p>
            <a:pPr marL="628650" lvl="1" indent="-171450">
              <a:buClrTx/>
              <a:buFont typeface="Wingdings" panose="05000000000000000000" pitchFamily="2" charset="2"/>
              <a:buChar char="Ø"/>
            </a:pPr>
            <a:endParaRPr lang="fr-FR" sz="1200" dirty="0" smtClean="0">
              <a:solidFill>
                <a:schemeClr val="tx1"/>
              </a:solidFill>
            </a:endParaRPr>
          </a:p>
        </p:txBody>
      </p:sp>
      <p:sp>
        <p:nvSpPr>
          <p:cNvPr id="5" name="Flèche droite 4"/>
          <p:cNvSpPr/>
          <p:nvPr/>
        </p:nvSpPr>
        <p:spPr>
          <a:xfrm>
            <a:off x="2202873" y="2237301"/>
            <a:ext cx="199506" cy="166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Flèche droite 5"/>
          <p:cNvSpPr/>
          <p:nvPr/>
        </p:nvSpPr>
        <p:spPr>
          <a:xfrm>
            <a:off x="2202873" y="3485601"/>
            <a:ext cx="199506" cy="166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936374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0" y="964275"/>
            <a:ext cx="10041775" cy="1762300"/>
          </a:xfrm>
          <a:solidFill>
            <a:srgbClr val="3ABFC2"/>
          </a:solidFill>
        </p:spPr>
        <p:txBody>
          <a:bodyPr>
            <a:noAutofit/>
          </a:bodyPr>
          <a:lstStyle/>
          <a:p>
            <a:pPr algn="l"/>
            <a:r>
              <a:rPr lang="fr-BE" sz="3000" b="1" dirty="0" smtClean="0">
                <a:solidFill>
                  <a:schemeClr val="bg1">
                    <a:lumMod val="95000"/>
                  </a:schemeClr>
                </a:solidFill>
                <a:latin typeface="Galano Classic"/>
              </a:rPr>
              <a:t/>
            </a:r>
            <a:br>
              <a:rPr lang="fr-BE" sz="3000" b="1" dirty="0" smtClean="0">
                <a:solidFill>
                  <a:schemeClr val="bg1">
                    <a:lumMod val="95000"/>
                  </a:schemeClr>
                </a:solidFill>
                <a:latin typeface="Galano Classic"/>
              </a:rPr>
            </a:br>
            <a:r>
              <a:rPr lang="fr-BE" sz="3000" b="1" dirty="0">
                <a:solidFill>
                  <a:schemeClr val="bg1">
                    <a:lumMod val="95000"/>
                  </a:schemeClr>
                </a:solidFill>
                <a:latin typeface="Galano Classic"/>
              </a:rPr>
              <a:t/>
            </a:r>
            <a:br>
              <a:rPr lang="fr-BE" sz="3000" b="1" dirty="0">
                <a:solidFill>
                  <a:schemeClr val="bg1">
                    <a:lumMod val="95000"/>
                  </a:schemeClr>
                </a:solidFill>
                <a:latin typeface="Galano Classic"/>
              </a:rPr>
            </a:br>
            <a:r>
              <a:rPr lang="fr-BE" sz="3000" b="1" dirty="0" smtClean="0">
                <a:solidFill>
                  <a:schemeClr val="bg1">
                    <a:lumMod val="95000"/>
                  </a:schemeClr>
                </a:solidFill>
                <a:latin typeface="Galano Classic"/>
              </a:rPr>
              <a:t>4. SUBVENTIONS </a:t>
            </a:r>
            <a:br>
              <a:rPr lang="fr-BE" sz="3000" b="1" dirty="0" smtClean="0">
                <a:solidFill>
                  <a:schemeClr val="bg1">
                    <a:lumMod val="95000"/>
                  </a:schemeClr>
                </a:solidFill>
                <a:latin typeface="Galano Classic"/>
              </a:rPr>
            </a:br>
            <a:r>
              <a:rPr lang="fr-BE" sz="3000" b="1" dirty="0">
                <a:solidFill>
                  <a:schemeClr val="bg1">
                    <a:lumMod val="95000"/>
                  </a:schemeClr>
                </a:solidFill>
                <a:latin typeface="Galano Classic"/>
              </a:rPr>
              <a:t> </a:t>
            </a:r>
            <a:r>
              <a:rPr lang="fr-BE" sz="3000" b="1" dirty="0" smtClean="0">
                <a:solidFill>
                  <a:schemeClr val="bg1">
                    <a:lumMod val="95000"/>
                  </a:schemeClr>
                </a:solidFill>
                <a:latin typeface="Galano Classic"/>
              </a:rPr>
              <a:t>   AUX ATTRACTIONS TOURISTIQUES </a:t>
            </a:r>
            <a:br>
              <a:rPr lang="fr-BE" sz="3000" b="1" dirty="0" smtClean="0">
                <a:solidFill>
                  <a:schemeClr val="bg1">
                    <a:lumMod val="95000"/>
                  </a:schemeClr>
                </a:solidFill>
                <a:latin typeface="Galano Classic"/>
              </a:rPr>
            </a:br>
            <a:r>
              <a:rPr lang="fr-BE" sz="3000" b="1" dirty="0" smtClean="0">
                <a:solidFill>
                  <a:schemeClr val="bg1">
                    <a:lumMod val="95000"/>
                  </a:schemeClr>
                </a:solidFill>
                <a:latin typeface="Galano Classic"/>
              </a:rPr>
              <a:t>    ET AUX ASSOCIATIONS A VOCATION REGIONALES </a:t>
            </a:r>
            <a:br>
              <a:rPr lang="fr-BE" sz="3000" b="1" dirty="0" smtClean="0">
                <a:solidFill>
                  <a:schemeClr val="bg1">
                    <a:lumMod val="95000"/>
                  </a:schemeClr>
                </a:solidFill>
                <a:latin typeface="Galano Classic"/>
              </a:rPr>
            </a:br>
            <a:endParaRPr lang="fr-BE" sz="3000" b="1" dirty="0">
              <a:solidFill>
                <a:schemeClr val="bg1">
                  <a:lumMod val="95000"/>
                </a:schemeClr>
              </a:solidFill>
              <a:latin typeface="Galano Classic"/>
            </a:endParaRPr>
          </a:p>
        </p:txBody>
      </p:sp>
    </p:spTree>
    <p:extLst>
      <p:ext uri="{BB962C8B-B14F-4D97-AF65-F5344CB8AC3E}">
        <p14:creationId xmlns:p14="http://schemas.microsoft.com/office/powerpoint/2010/main" val="27798303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46415" y="432407"/>
            <a:ext cx="3948545" cy="481993"/>
          </a:xfrm>
        </p:spPr>
        <p:txBody>
          <a:bodyPr>
            <a:normAutofit/>
          </a:bodyPr>
          <a:lstStyle/>
          <a:p>
            <a:pPr algn="l"/>
            <a:r>
              <a:rPr lang="fr-BE" sz="2400" b="1" u="sng" dirty="0" smtClean="0">
                <a:solidFill>
                  <a:srgbClr val="3ABFC2"/>
                </a:solidFill>
                <a:latin typeface="Galano Classic"/>
              </a:rPr>
              <a:t>Subvention de promotion</a:t>
            </a:r>
            <a:endParaRPr lang="fr-BE" sz="2400" b="1" u="sng" dirty="0">
              <a:solidFill>
                <a:srgbClr val="3ABFC2"/>
              </a:solidFill>
              <a:latin typeface="Galano Classic"/>
            </a:endParaRPr>
          </a:p>
        </p:txBody>
      </p:sp>
      <p:sp>
        <p:nvSpPr>
          <p:cNvPr id="3" name="Sous-titre 2"/>
          <p:cNvSpPr>
            <a:spLocks noGrp="1"/>
          </p:cNvSpPr>
          <p:nvPr>
            <p:ph type="subTitle" idx="1"/>
          </p:nvPr>
        </p:nvSpPr>
        <p:spPr>
          <a:xfrm>
            <a:off x="1524000" y="1346661"/>
            <a:ext cx="9144000" cy="4513811"/>
          </a:xfrm>
        </p:spPr>
        <p:txBody>
          <a:bodyPr>
            <a:normAutofit fontScale="55000" lnSpcReduction="20000"/>
          </a:bodyPr>
          <a:lstStyle/>
          <a:p>
            <a:pPr marL="457200" indent="-457200" algn="l">
              <a:buClr>
                <a:srgbClr val="3ABFC2"/>
              </a:buClr>
              <a:buFont typeface="Wingdings" panose="05000000000000000000" pitchFamily="2" charset="2"/>
              <a:buChar char="v"/>
            </a:pPr>
            <a:r>
              <a:rPr lang="fr-BE" sz="3600" b="1" u="sng" dirty="0" smtClean="0">
                <a:latin typeface="Galano Classic"/>
              </a:rPr>
              <a:t>Attractions touristiques</a:t>
            </a:r>
          </a:p>
          <a:p>
            <a:pPr algn="l"/>
            <a:endParaRPr lang="fr-BE" u="sng" dirty="0" smtClean="0"/>
          </a:p>
          <a:p>
            <a:pPr algn="l"/>
            <a:r>
              <a:rPr lang="fr-FR" sz="3300" b="1" u="sng" dirty="0" smtClean="0">
                <a:solidFill>
                  <a:srgbClr val="ED1A3B"/>
                </a:solidFill>
                <a:latin typeface="Galano Classic"/>
              </a:rPr>
              <a:t>Dépenses </a:t>
            </a:r>
            <a:r>
              <a:rPr lang="fr-FR" sz="3300" b="1" u="sng" dirty="0">
                <a:solidFill>
                  <a:srgbClr val="ED1A3B"/>
                </a:solidFill>
                <a:latin typeface="Galano Classic"/>
              </a:rPr>
              <a:t>éligibles </a:t>
            </a:r>
            <a:r>
              <a:rPr lang="fr-FR" sz="3300" b="1" u="sng" dirty="0" smtClean="0">
                <a:solidFill>
                  <a:srgbClr val="ED1A3B"/>
                </a:solidFill>
                <a:latin typeface="Galano Classic"/>
              </a:rPr>
              <a:t>:</a:t>
            </a:r>
          </a:p>
          <a:p>
            <a:pPr algn="l"/>
            <a:endParaRPr lang="fr-FR" sz="2500" u="sng" dirty="0">
              <a:latin typeface="Galano Classic"/>
            </a:endParaRPr>
          </a:p>
          <a:p>
            <a:pPr algn="l">
              <a:lnSpc>
                <a:spcPct val="120000"/>
              </a:lnSpc>
              <a:spcBef>
                <a:spcPts val="0"/>
              </a:spcBef>
            </a:pPr>
            <a:r>
              <a:rPr lang="fr-BE" sz="2500" dirty="0" smtClean="0">
                <a:latin typeface="Galano Classic"/>
              </a:rPr>
              <a:t>Le </a:t>
            </a:r>
            <a:r>
              <a:rPr lang="fr-BE" sz="2500" dirty="0">
                <a:latin typeface="Galano Classic"/>
              </a:rPr>
              <a:t>Gouvernement peut intervenir dans les dépenses relatives à la réalisation d’actions ou de campagnes de promotion d’attractions touristiques (uniquement ASBL) ou de sites touristiques.</a:t>
            </a:r>
            <a:endParaRPr lang="fr-FR" sz="2500" dirty="0">
              <a:latin typeface="Galano Classic"/>
            </a:endParaRPr>
          </a:p>
          <a:p>
            <a:pPr algn="l">
              <a:lnSpc>
                <a:spcPct val="120000"/>
              </a:lnSpc>
              <a:spcBef>
                <a:spcPts val="0"/>
              </a:spcBef>
            </a:pPr>
            <a:endParaRPr lang="fr-BE" sz="2500" dirty="0" smtClean="0">
              <a:latin typeface="Galano Classic"/>
            </a:endParaRPr>
          </a:p>
          <a:p>
            <a:pPr algn="l">
              <a:lnSpc>
                <a:spcPct val="120000"/>
              </a:lnSpc>
              <a:spcBef>
                <a:spcPts val="0"/>
              </a:spcBef>
            </a:pPr>
            <a:r>
              <a:rPr lang="fr-BE" sz="2500" dirty="0" smtClean="0">
                <a:latin typeface="Galano Classic"/>
              </a:rPr>
              <a:t>La </a:t>
            </a:r>
            <a:r>
              <a:rPr lang="fr-BE" sz="2500" dirty="0">
                <a:latin typeface="Galano Classic"/>
              </a:rPr>
              <a:t>subvention porte notamment sur</a:t>
            </a:r>
            <a:r>
              <a:rPr lang="fr-BE" sz="2500" dirty="0" smtClean="0">
                <a:latin typeface="Galano Classic"/>
              </a:rPr>
              <a:t>:</a:t>
            </a:r>
          </a:p>
          <a:p>
            <a:pPr algn="l">
              <a:lnSpc>
                <a:spcPct val="120000"/>
              </a:lnSpc>
              <a:spcBef>
                <a:spcPts val="0"/>
              </a:spcBef>
            </a:pPr>
            <a:endParaRPr lang="fr-FR" sz="2500" dirty="0">
              <a:latin typeface="Galano Classic"/>
            </a:endParaRPr>
          </a:p>
          <a:p>
            <a:pPr marL="457200" indent="-457200" algn="l">
              <a:lnSpc>
                <a:spcPct val="120000"/>
              </a:lnSpc>
              <a:spcBef>
                <a:spcPts val="0"/>
              </a:spcBef>
              <a:buFontTx/>
              <a:buChar char="-"/>
            </a:pPr>
            <a:r>
              <a:rPr lang="fr-BE" sz="2500" dirty="0" smtClean="0">
                <a:latin typeface="Galano Classic"/>
              </a:rPr>
              <a:t>la </a:t>
            </a:r>
            <a:r>
              <a:rPr lang="fr-BE" sz="2500" dirty="0">
                <a:latin typeface="Galano Classic"/>
              </a:rPr>
              <a:t>conception, la réalisation et l’impression de supports de diffusion </a:t>
            </a:r>
            <a:r>
              <a:rPr lang="fr-BE" sz="2500" dirty="0" smtClean="0">
                <a:latin typeface="Galano Classic"/>
              </a:rPr>
              <a:t>de la </a:t>
            </a:r>
            <a:r>
              <a:rPr lang="fr-BE" sz="2500" dirty="0">
                <a:latin typeface="Galano Classic"/>
              </a:rPr>
              <a:t>campagne</a:t>
            </a:r>
            <a:r>
              <a:rPr lang="fr-BE" sz="2500" dirty="0" smtClean="0">
                <a:latin typeface="Galano Classic"/>
              </a:rPr>
              <a:t>;</a:t>
            </a:r>
          </a:p>
          <a:p>
            <a:pPr algn="l">
              <a:lnSpc>
                <a:spcPct val="120000"/>
              </a:lnSpc>
              <a:spcBef>
                <a:spcPts val="0"/>
              </a:spcBef>
            </a:pPr>
            <a:endParaRPr lang="fr-FR" sz="2500" dirty="0">
              <a:latin typeface="Galano Classic"/>
            </a:endParaRPr>
          </a:p>
          <a:p>
            <a:pPr marL="457200" indent="-457200" algn="l">
              <a:lnSpc>
                <a:spcPct val="120000"/>
              </a:lnSpc>
              <a:spcBef>
                <a:spcPts val="0"/>
              </a:spcBef>
              <a:buFontTx/>
              <a:buChar char="-"/>
            </a:pPr>
            <a:r>
              <a:rPr lang="fr-BE" sz="2500" dirty="0" smtClean="0">
                <a:latin typeface="Galano Classic"/>
              </a:rPr>
              <a:t>la </a:t>
            </a:r>
            <a:r>
              <a:rPr lang="fr-BE" sz="2500" dirty="0">
                <a:latin typeface="Galano Classic"/>
              </a:rPr>
              <a:t>conception, la réalisation ou la réorganisation d’un site internet selon </a:t>
            </a:r>
            <a:r>
              <a:rPr lang="fr-BE" sz="2500" dirty="0" smtClean="0">
                <a:latin typeface="Galano Classic"/>
              </a:rPr>
              <a:t>les </a:t>
            </a:r>
            <a:r>
              <a:rPr lang="fr-BE" sz="2500" dirty="0">
                <a:latin typeface="Galano Classic"/>
              </a:rPr>
              <a:t>modalités définies </a:t>
            </a:r>
            <a:r>
              <a:rPr lang="fr-BE" sz="2500" dirty="0" smtClean="0">
                <a:latin typeface="Galano Classic"/>
              </a:rPr>
              <a:t>par le Gouvernement;</a:t>
            </a:r>
          </a:p>
          <a:p>
            <a:pPr algn="l">
              <a:lnSpc>
                <a:spcPct val="120000"/>
              </a:lnSpc>
              <a:spcBef>
                <a:spcPts val="0"/>
              </a:spcBef>
            </a:pPr>
            <a:endParaRPr lang="fr-FR" sz="2500" dirty="0">
              <a:latin typeface="Galano Classic"/>
            </a:endParaRPr>
          </a:p>
          <a:p>
            <a:pPr marL="457200" indent="-457200" algn="l">
              <a:lnSpc>
                <a:spcPct val="120000"/>
              </a:lnSpc>
              <a:spcBef>
                <a:spcPts val="0"/>
              </a:spcBef>
              <a:buFontTx/>
              <a:buChar char="-"/>
            </a:pPr>
            <a:r>
              <a:rPr lang="fr-BE" sz="2500" dirty="0">
                <a:latin typeface="Galano Classic"/>
              </a:rPr>
              <a:t>L</a:t>
            </a:r>
            <a:r>
              <a:rPr lang="fr-BE" sz="2500" dirty="0" smtClean="0">
                <a:latin typeface="Galano Classic"/>
              </a:rPr>
              <a:t>es </a:t>
            </a:r>
            <a:r>
              <a:rPr lang="fr-BE" sz="2500" dirty="0">
                <a:latin typeface="Galano Classic"/>
              </a:rPr>
              <a:t>droits d’auteurs nécessaires à la mise en œuvre des actions </a:t>
            </a:r>
            <a:r>
              <a:rPr lang="fr-BE" sz="2500" dirty="0" smtClean="0">
                <a:latin typeface="Galano Classic"/>
              </a:rPr>
              <a:t>visées aux 2 points précédents;</a:t>
            </a:r>
          </a:p>
          <a:p>
            <a:pPr algn="l">
              <a:lnSpc>
                <a:spcPct val="120000"/>
              </a:lnSpc>
              <a:spcBef>
                <a:spcPts val="0"/>
              </a:spcBef>
            </a:pPr>
            <a:endParaRPr lang="fr-FR" sz="2500" dirty="0" smtClean="0">
              <a:latin typeface="Galano Classic"/>
            </a:endParaRPr>
          </a:p>
          <a:p>
            <a:pPr marL="457200" indent="-457200" algn="l">
              <a:lnSpc>
                <a:spcPct val="120000"/>
              </a:lnSpc>
              <a:spcBef>
                <a:spcPts val="0"/>
              </a:spcBef>
              <a:buFontTx/>
              <a:buChar char="-"/>
            </a:pPr>
            <a:r>
              <a:rPr lang="fr-BE" sz="2500" dirty="0" smtClean="0">
                <a:latin typeface="Galano Classic"/>
              </a:rPr>
              <a:t>La </a:t>
            </a:r>
            <a:r>
              <a:rPr lang="fr-BE" sz="2500" dirty="0">
                <a:latin typeface="Galano Classic"/>
              </a:rPr>
              <a:t>taxe sur la valeur ajoutée peut faire l’objet d’une subvention dans la mesure où elle ne </a:t>
            </a:r>
            <a:r>
              <a:rPr lang="fr-BE" sz="2500" dirty="0" smtClean="0">
                <a:latin typeface="Galano Classic"/>
              </a:rPr>
              <a:t>peut pas </a:t>
            </a:r>
            <a:r>
              <a:rPr lang="fr-BE" sz="2500" dirty="0">
                <a:latin typeface="Galano Classic"/>
              </a:rPr>
              <a:t>être récupérée par le demandeur.</a:t>
            </a:r>
            <a:endParaRPr lang="fr-FR" sz="2500" dirty="0">
              <a:latin typeface="Galano Classic"/>
            </a:endParaRPr>
          </a:p>
          <a:p>
            <a:pPr algn="l">
              <a:lnSpc>
                <a:spcPct val="120000"/>
              </a:lnSpc>
              <a:spcBef>
                <a:spcPts val="0"/>
              </a:spcBef>
            </a:pPr>
            <a:endParaRPr lang="fr-BE" u="sng" dirty="0"/>
          </a:p>
        </p:txBody>
      </p:sp>
    </p:spTree>
    <p:extLst>
      <p:ext uri="{BB962C8B-B14F-4D97-AF65-F5344CB8AC3E}">
        <p14:creationId xmlns:p14="http://schemas.microsoft.com/office/powerpoint/2010/main" val="7763833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32560" y="210444"/>
            <a:ext cx="9930938" cy="5749781"/>
          </a:xfrm>
        </p:spPr>
        <p:txBody>
          <a:bodyPr/>
          <a:lstStyle/>
          <a:p>
            <a:pPr algn="l"/>
            <a:r>
              <a:rPr lang="fr-FR" sz="2000" b="1" u="sng" dirty="0" smtClean="0">
                <a:solidFill>
                  <a:srgbClr val="ED1A3B"/>
                </a:solidFill>
                <a:latin typeface="Galano Classic"/>
              </a:rPr>
              <a:t>Taux de la subvention:</a:t>
            </a:r>
          </a:p>
          <a:p>
            <a:pPr marL="285750" indent="-285750" algn="l">
              <a:buFontTx/>
              <a:buChar char="-"/>
            </a:pPr>
            <a:endParaRPr lang="fr-FR" sz="1800" b="1" u="sng" dirty="0">
              <a:latin typeface="Galano Classic"/>
            </a:endParaRPr>
          </a:p>
          <a:p>
            <a:pPr marL="285750" indent="-285750" algn="l">
              <a:lnSpc>
                <a:spcPct val="100000"/>
              </a:lnSpc>
              <a:spcBef>
                <a:spcPts val="0"/>
              </a:spcBef>
              <a:buFontTx/>
              <a:buChar char="-"/>
            </a:pPr>
            <a:r>
              <a:rPr lang="fr-BE" sz="1800" dirty="0" smtClean="0">
                <a:latin typeface="Galano Classic"/>
              </a:rPr>
              <a:t>Le </a:t>
            </a:r>
            <a:r>
              <a:rPr lang="fr-BE" sz="1800" dirty="0">
                <a:latin typeface="Galano Classic"/>
              </a:rPr>
              <a:t>taux de la subvention </a:t>
            </a:r>
            <a:r>
              <a:rPr lang="fr-BE" sz="1800" dirty="0" smtClean="0">
                <a:latin typeface="Galano Classic"/>
              </a:rPr>
              <a:t>s’élève </a:t>
            </a:r>
            <a:r>
              <a:rPr lang="fr-BE" sz="1800" dirty="0">
                <a:latin typeface="Galano Classic"/>
              </a:rPr>
              <a:t>à </a:t>
            </a:r>
            <a:r>
              <a:rPr lang="fr-BE" sz="1800" b="1" dirty="0" smtClean="0">
                <a:solidFill>
                  <a:srgbClr val="ED1A3B"/>
                </a:solidFill>
                <a:latin typeface="Galano Classic"/>
              </a:rPr>
              <a:t>20%</a:t>
            </a:r>
            <a:r>
              <a:rPr lang="fr-BE" sz="1800" dirty="0">
                <a:latin typeface="Galano Classic"/>
              </a:rPr>
              <a:t> </a:t>
            </a:r>
            <a:r>
              <a:rPr lang="fr-BE" sz="1800" dirty="0" smtClean="0">
                <a:latin typeface="Galano Classic"/>
              </a:rPr>
              <a:t>du </a:t>
            </a:r>
            <a:r>
              <a:rPr lang="fr-BE" sz="1800" dirty="0">
                <a:latin typeface="Galano Classic"/>
              </a:rPr>
              <a:t>coût de l’action ou de la campagne de promotion </a:t>
            </a:r>
            <a:r>
              <a:rPr lang="fr-BE" sz="1800" dirty="0" smtClean="0">
                <a:latin typeface="Galano Classic"/>
              </a:rPr>
              <a:t> </a:t>
            </a:r>
          </a:p>
          <a:p>
            <a:pPr algn="l">
              <a:lnSpc>
                <a:spcPct val="100000"/>
              </a:lnSpc>
              <a:spcBef>
                <a:spcPts val="0"/>
              </a:spcBef>
              <a:buClr>
                <a:srgbClr val="3ABFC2"/>
              </a:buClr>
            </a:pPr>
            <a:r>
              <a:rPr lang="fr-BE" sz="1800" dirty="0">
                <a:latin typeface="Galano Classic"/>
              </a:rPr>
              <a:t> </a:t>
            </a:r>
            <a:r>
              <a:rPr lang="fr-BE" sz="1800" dirty="0" smtClean="0">
                <a:latin typeface="Galano Classic"/>
              </a:rPr>
              <a:t>    touristique.</a:t>
            </a:r>
          </a:p>
          <a:p>
            <a:pPr algn="l">
              <a:lnSpc>
                <a:spcPct val="100000"/>
              </a:lnSpc>
              <a:spcBef>
                <a:spcPts val="0"/>
              </a:spcBef>
              <a:buClr>
                <a:srgbClr val="3ABFC2"/>
              </a:buClr>
            </a:pPr>
            <a:endParaRPr lang="fr-FR" sz="1800" dirty="0" smtClean="0">
              <a:latin typeface="Galano Classic"/>
            </a:endParaRPr>
          </a:p>
          <a:p>
            <a:pPr algn="l">
              <a:lnSpc>
                <a:spcPct val="100000"/>
              </a:lnSpc>
              <a:spcBef>
                <a:spcPts val="0"/>
              </a:spcBef>
              <a:buClr>
                <a:srgbClr val="3ABFC2"/>
              </a:buClr>
            </a:pPr>
            <a:r>
              <a:rPr lang="fr-FR" sz="1800" dirty="0" smtClean="0">
                <a:latin typeface="Galano Classic"/>
              </a:rPr>
              <a:t>- </a:t>
            </a:r>
            <a:r>
              <a:rPr lang="fr-BE" sz="1800" dirty="0" smtClean="0">
                <a:latin typeface="Galano Classic"/>
              </a:rPr>
              <a:t>Le </a:t>
            </a:r>
            <a:r>
              <a:rPr lang="fr-BE" sz="1800" dirty="0">
                <a:latin typeface="Galano Classic"/>
              </a:rPr>
              <a:t>taux de la subvention visé à l’alinéa 1</a:t>
            </a:r>
            <a:r>
              <a:rPr lang="fr-BE" sz="1800" baseline="30000" dirty="0">
                <a:latin typeface="Galano Classic"/>
              </a:rPr>
              <a:t>er</a:t>
            </a:r>
            <a:r>
              <a:rPr lang="fr-BE" sz="1800" dirty="0">
                <a:latin typeface="Galano Classic"/>
              </a:rPr>
              <a:t> est </a:t>
            </a:r>
            <a:r>
              <a:rPr lang="fr-BE" sz="1800" dirty="0" smtClean="0">
                <a:latin typeface="Galano Classic"/>
              </a:rPr>
              <a:t>majoré:</a:t>
            </a:r>
          </a:p>
          <a:p>
            <a:pPr algn="l">
              <a:lnSpc>
                <a:spcPct val="100000"/>
              </a:lnSpc>
              <a:spcBef>
                <a:spcPts val="0"/>
              </a:spcBef>
              <a:buClr>
                <a:srgbClr val="3ABFC2"/>
              </a:buClr>
            </a:pPr>
            <a:endParaRPr lang="fr-BE" sz="800" dirty="0" smtClean="0">
              <a:latin typeface="Galano Classic"/>
            </a:endParaRPr>
          </a:p>
          <a:p>
            <a:pPr algn="l">
              <a:lnSpc>
                <a:spcPct val="100000"/>
              </a:lnSpc>
              <a:spcBef>
                <a:spcPts val="0"/>
              </a:spcBef>
              <a:buClr>
                <a:srgbClr val="3ABFC2"/>
              </a:buClr>
            </a:pPr>
            <a:r>
              <a:rPr lang="fr-BE" sz="1800" b="1" dirty="0">
                <a:solidFill>
                  <a:srgbClr val="C00000"/>
                </a:solidFill>
                <a:latin typeface="Galano Classic"/>
              </a:rPr>
              <a:t>	</a:t>
            </a:r>
            <a:r>
              <a:rPr lang="fr-BE" sz="1800" b="1" dirty="0" smtClean="0">
                <a:solidFill>
                  <a:srgbClr val="ED1A3B"/>
                </a:solidFill>
                <a:latin typeface="Galano Classic"/>
              </a:rPr>
              <a:t>de 10% </a:t>
            </a:r>
            <a:r>
              <a:rPr lang="fr-BE" sz="1800" dirty="0">
                <a:latin typeface="Galano Classic"/>
              </a:rPr>
              <a:t>pour les actions et campagnes de promotion touristique s’intégrant </a:t>
            </a:r>
            <a:endParaRPr lang="fr-BE" sz="1800" dirty="0" smtClean="0">
              <a:latin typeface="Galano Classic"/>
            </a:endParaRPr>
          </a:p>
          <a:p>
            <a:pPr algn="l">
              <a:lnSpc>
                <a:spcPct val="100000"/>
              </a:lnSpc>
              <a:spcBef>
                <a:spcPts val="0"/>
              </a:spcBef>
              <a:buClr>
                <a:srgbClr val="3ABFC2"/>
              </a:buClr>
            </a:pPr>
            <a:r>
              <a:rPr lang="fr-BE" sz="1800" dirty="0">
                <a:latin typeface="Galano Classic"/>
              </a:rPr>
              <a:t> </a:t>
            </a:r>
            <a:r>
              <a:rPr lang="fr-BE" sz="1800" dirty="0" smtClean="0">
                <a:latin typeface="Galano Classic"/>
              </a:rPr>
              <a:t>                              dans </a:t>
            </a:r>
            <a:r>
              <a:rPr lang="fr-BE" sz="1800" dirty="0">
                <a:latin typeface="Galano Classic"/>
              </a:rPr>
              <a:t>les thèmes déterminés annuellement ou </a:t>
            </a:r>
            <a:r>
              <a:rPr lang="fr-BE" sz="1800" dirty="0" smtClean="0">
                <a:latin typeface="Galano Classic"/>
              </a:rPr>
              <a:t>pluri annuellement </a:t>
            </a:r>
            <a:r>
              <a:rPr lang="fr-BE" sz="1800" dirty="0">
                <a:latin typeface="Galano Classic"/>
              </a:rPr>
              <a:t>par le </a:t>
            </a:r>
            <a:endParaRPr lang="fr-BE" sz="1800" dirty="0" smtClean="0">
              <a:latin typeface="Galano Classic"/>
            </a:endParaRPr>
          </a:p>
          <a:p>
            <a:pPr algn="l">
              <a:lnSpc>
                <a:spcPct val="100000"/>
              </a:lnSpc>
              <a:spcBef>
                <a:spcPts val="0"/>
              </a:spcBef>
              <a:buClr>
                <a:srgbClr val="3ABFC2"/>
              </a:buClr>
            </a:pPr>
            <a:r>
              <a:rPr lang="fr-BE" sz="1800" dirty="0">
                <a:latin typeface="Galano Classic"/>
              </a:rPr>
              <a:t> </a:t>
            </a:r>
            <a:r>
              <a:rPr lang="fr-BE" sz="1800" dirty="0" smtClean="0">
                <a:latin typeface="Galano Classic"/>
              </a:rPr>
              <a:t>                              Gouvernement</a:t>
            </a:r>
            <a:r>
              <a:rPr lang="fr-BE" sz="1800" dirty="0">
                <a:latin typeface="Galano Classic"/>
              </a:rPr>
              <a:t>;</a:t>
            </a:r>
            <a:endParaRPr lang="fr-FR" sz="1800" dirty="0">
              <a:latin typeface="Galano Classic"/>
            </a:endParaRPr>
          </a:p>
          <a:p>
            <a:pPr algn="l">
              <a:lnSpc>
                <a:spcPct val="100000"/>
              </a:lnSpc>
              <a:spcBef>
                <a:spcPts val="0"/>
              </a:spcBef>
              <a:buClr>
                <a:srgbClr val="3ABFC2"/>
              </a:buClr>
            </a:pPr>
            <a:r>
              <a:rPr lang="fr-BE" sz="1800" dirty="0" smtClean="0">
                <a:latin typeface="Galano Classic"/>
              </a:rPr>
              <a:t>	</a:t>
            </a:r>
            <a:r>
              <a:rPr lang="fr-BE" sz="1800" b="1" dirty="0" smtClean="0">
                <a:solidFill>
                  <a:srgbClr val="ED1A3B"/>
                </a:solidFill>
                <a:latin typeface="Galano Classic"/>
              </a:rPr>
              <a:t>de 10%</a:t>
            </a:r>
            <a:r>
              <a:rPr lang="fr-BE" sz="1800" b="1" dirty="0" smtClean="0">
                <a:solidFill>
                  <a:srgbClr val="C00000"/>
                </a:solidFill>
                <a:latin typeface="Galano Classic"/>
              </a:rPr>
              <a:t> </a:t>
            </a:r>
            <a:r>
              <a:rPr lang="fr-BE" sz="1800" dirty="0">
                <a:latin typeface="Galano Classic"/>
              </a:rPr>
              <a:t>lorsque le demandeur est le titulaire d’une autorisation d’utiliser la </a:t>
            </a:r>
            <a:endParaRPr lang="fr-BE" sz="1800" dirty="0" smtClean="0">
              <a:latin typeface="Galano Classic"/>
            </a:endParaRPr>
          </a:p>
          <a:p>
            <a:pPr algn="l">
              <a:lnSpc>
                <a:spcPct val="100000"/>
              </a:lnSpc>
              <a:spcBef>
                <a:spcPts val="0"/>
              </a:spcBef>
              <a:buClr>
                <a:srgbClr val="3ABFC2"/>
              </a:buClr>
            </a:pPr>
            <a:r>
              <a:rPr lang="fr-BE" sz="1800" dirty="0">
                <a:latin typeface="Galano Classic"/>
              </a:rPr>
              <a:t> </a:t>
            </a:r>
            <a:r>
              <a:rPr lang="fr-BE" sz="1800" dirty="0" smtClean="0">
                <a:latin typeface="Galano Classic"/>
              </a:rPr>
              <a:t>                              dénomination </a:t>
            </a:r>
            <a:r>
              <a:rPr lang="fr-BE" sz="1800" dirty="0">
                <a:latin typeface="Galano Classic"/>
              </a:rPr>
              <a:t>« attraction touristique », pour autant que celle-ci jouisse </a:t>
            </a:r>
            <a:r>
              <a:rPr lang="fr-BE" sz="1800" dirty="0" smtClean="0">
                <a:latin typeface="Galano Classic"/>
              </a:rPr>
              <a:t>d’un</a:t>
            </a:r>
          </a:p>
          <a:p>
            <a:pPr algn="l">
              <a:lnSpc>
                <a:spcPct val="100000"/>
              </a:lnSpc>
              <a:spcBef>
                <a:spcPts val="0"/>
              </a:spcBef>
              <a:buClr>
                <a:srgbClr val="3ABFC2"/>
              </a:buClr>
            </a:pPr>
            <a:r>
              <a:rPr lang="fr-BE" sz="1800" dirty="0">
                <a:latin typeface="Galano Classic"/>
              </a:rPr>
              <a:t> </a:t>
            </a:r>
            <a:r>
              <a:rPr lang="fr-BE" sz="1800" dirty="0" smtClean="0">
                <a:latin typeface="Galano Classic"/>
              </a:rPr>
              <a:t>                              </a:t>
            </a:r>
            <a:r>
              <a:rPr lang="fr-BE" sz="1800" dirty="0">
                <a:latin typeface="Galano Classic"/>
              </a:rPr>
              <a:t>classement d’au moins trois soleils;</a:t>
            </a:r>
            <a:endParaRPr lang="fr-FR" sz="1800" dirty="0">
              <a:latin typeface="Galano Classic"/>
            </a:endParaRPr>
          </a:p>
          <a:p>
            <a:pPr algn="l">
              <a:lnSpc>
                <a:spcPct val="100000"/>
              </a:lnSpc>
              <a:spcBef>
                <a:spcPts val="0"/>
              </a:spcBef>
              <a:buClr>
                <a:srgbClr val="3ABFC2"/>
              </a:buClr>
            </a:pPr>
            <a:r>
              <a:rPr lang="fr-BE" sz="1800" dirty="0">
                <a:latin typeface="Galano Classic"/>
              </a:rPr>
              <a:t>	</a:t>
            </a:r>
            <a:r>
              <a:rPr lang="fr-BE" sz="1800" b="1" dirty="0" smtClean="0">
                <a:solidFill>
                  <a:srgbClr val="ED1A3B"/>
                </a:solidFill>
                <a:latin typeface="Galano Classic"/>
              </a:rPr>
              <a:t>de 10% </a:t>
            </a:r>
            <a:r>
              <a:rPr lang="fr-BE" sz="1800" dirty="0">
                <a:latin typeface="Galano Classic"/>
              </a:rPr>
              <a:t>lorsqu’il s’agit d’actions ou de campagnes de promotion touristique </a:t>
            </a:r>
            <a:r>
              <a:rPr lang="fr-BE" sz="1800" dirty="0" smtClean="0">
                <a:latin typeface="Galano Classic"/>
              </a:rPr>
              <a:t>intégrant</a:t>
            </a:r>
          </a:p>
          <a:p>
            <a:pPr algn="l">
              <a:lnSpc>
                <a:spcPct val="100000"/>
              </a:lnSpc>
              <a:spcBef>
                <a:spcPts val="0"/>
              </a:spcBef>
              <a:buClr>
                <a:srgbClr val="3ABFC2"/>
              </a:buClr>
            </a:pPr>
            <a:r>
              <a:rPr lang="fr-BE" sz="1800" dirty="0">
                <a:latin typeface="Galano Classic"/>
              </a:rPr>
              <a:t> </a:t>
            </a:r>
            <a:r>
              <a:rPr lang="fr-BE" sz="1800" dirty="0" smtClean="0">
                <a:latin typeface="Galano Classic"/>
              </a:rPr>
              <a:t>                              </a:t>
            </a:r>
            <a:r>
              <a:rPr lang="fr-BE" sz="1800" dirty="0">
                <a:latin typeface="Galano Classic"/>
              </a:rPr>
              <a:t>au minimum trois sites touristiques ou attractions touristiques</a:t>
            </a:r>
            <a:r>
              <a:rPr lang="fr-BE" sz="1800" dirty="0" smtClean="0">
                <a:latin typeface="Galano Classic"/>
              </a:rPr>
              <a:t>.</a:t>
            </a:r>
          </a:p>
          <a:p>
            <a:pPr marL="285750" indent="-285750" algn="l">
              <a:lnSpc>
                <a:spcPct val="100000"/>
              </a:lnSpc>
              <a:spcBef>
                <a:spcPts val="0"/>
              </a:spcBef>
              <a:buClr>
                <a:srgbClr val="3ABFC2"/>
              </a:buClr>
              <a:buFont typeface="Wingdings" panose="05000000000000000000" pitchFamily="2" charset="2"/>
              <a:buChar char="v"/>
            </a:pPr>
            <a:endParaRPr lang="fr-BE" sz="1800" dirty="0">
              <a:latin typeface="Galano Classic"/>
            </a:endParaRPr>
          </a:p>
          <a:p>
            <a:pPr marL="285750" indent="-285750" algn="l">
              <a:lnSpc>
                <a:spcPct val="100000"/>
              </a:lnSpc>
              <a:spcBef>
                <a:spcPts val="0"/>
              </a:spcBef>
              <a:buClr>
                <a:srgbClr val="3ABFC2"/>
              </a:buClr>
              <a:buFontTx/>
              <a:buChar char="-"/>
            </a:pPr>
            <a:r>
              <a:rPr lang="fr-BE" sz="1800" dirty="0" smtClean="0">
                <a:latin typeface="Galano Classic"/>
              </a:rPr>
              <a:t>Le </a:t>
            </a:r>
            <a:r>
              <a:rPr lang="fr-BE" sz="1800" dirty="0">
                <a:latin typeface="Galano Classic"/>
              </a:rPr>
              <a:t>montant total des subventions accordé pour la promotion d’un site touristique ou d’une </a:t>
            </a:r>
            <a:endParaRPr lang="fr-BE" sz="1800" dirty="0" smtClean="0">
              <a:latin typeface="Galano Classic"/>
            </a:endParaRPr>
          </a:p>
          <a:p>
            <a:pPr algn="l">
              <a:lnSpc>
                <a:spcPct val="100000"/>
              </a:lnSpc>
              <a:spcBef>
                <a:spcPts val="0"/>
              </a:spcBef>
              <a:buClr>
                <a:srgbClr val="3ABFC2"/>
              </a:buClr>
            </a:pPr>
            <a:r>
              <a:rPr lang="fr-BE" sz="1800" dirty="0">
                <a:latin typeface="Galano Classic"/>
              </a:rPr>
              <a:t> </a:t>
            </a:r>
            <a:r>
              <a:rPr lang="fr-BE" sz="1800" dirty="0" smtClean="0">
                <a:latin typeface="Galano Classic"/>
              </a:rPr>
              <a:t>    attraction </a:t>
            </a:r>
            <a:r>
              <a:rPr lang="fr-BE" sz="1800" dirty="0">
                <a:latin typeface="Galano Classic"/>
              </a:rPr>
              <a:t>touristique </a:t>
            </a:r>
            <a:r>
              <a:rPr lang="fr-BE" sz="1800" dirty="0">
                <a:solidFill>
                  <a:srgbClr val="ED1A3B"/>
                </a:solidFill>
                <a:latin typeface="Galano Classic"/>
              </a:rPr>
              <a:t>ne peut dépasser 100.000 </a:t>
            </a:r>
            <a:r>
              <a:rPr lang="fr-BE" sz="1800" dirty="0" smtClean="0">
                <a:solidFill>
                  <a:srgbClr val="ED1A3B"/>
                </a:solidFill>
                <a:latin typeface="Galano Classic"/>
              </a:rPr>
              <a:t>€ </a:t>
            </a:r>
            <a:r>
              <a:rPr lang="fr-BE" sz="1800" dirty="0">
                <a:solidFill>
                  <a:srgbClr val="ED1A3B"/>
                </a:solidFill>
                <a:latin typeface="Galano Classic"/>
              </a:rPr>
              <a:t>par période de trois ans. (Art.597D)</a:t>
            </a:r>
          </a:p>
          <a:p>
            <a:pPr marL="285750" indent="-285750" algn="l">
              <a:buClr>
                <a:srgbClr val="3ABFC2"/>
              </a:buClr>
              <a:buFont typeface="Wingdings" panose="05000000000000000000" pitchFamily="2" charset="2"/>
              <a:buChar char="v"/>
            </a:pPr>
            <a:endParaRPr lang="fr-FR" sz="1800" b="1" u="sng" dirty="0">
              <a:latin typeface="Galano Classic"/>
            </a:endParaRPr>
          </a:p>
          <a:p>
            <a:endParaRPr lang="fr-BE" dirty="0"/>
          </a:p>
        </p:txBody>
      </p:sp>
    </p:spTree>
    <p:extLst>
      <p:ext uri="{BB962C8B-B14F-4D97-AF65-F5344CB8AC3E}">
        <p14:creationId xmlns:p14="http://schemas.microsoft.com/office/powerpoint/2010/main" val="33461717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a:spLocks noGrp="1"/>
          </p:cNvSpPr>
          <p:nvPr>
            <p:ph type="subTitle" idx="1"/>
          </p:nvPr>
        </p:nvSpPr>
        <p:spPr>
          <a:xfrm>
            <a:off x="1349432" y="218756"/>
            <a:ext cx="9947563" cy="5832909"/>
          </a:xfrm>
        </p:spPr>
        <p:txBody>
          <a:bodyPr>
            <a:normAutofit fontScale="55000" lnSpcReduction="20000"/>
          </a:bodyPr>
          <a:lstStyle/>
          <a:p>
            <a:pPr marL="457200" indent="-457200" algn="l">
              <a:buClr>
                <a:srgbClr val="3ABFC2"/>
              </a:buClr>
              <a:buFont typeface="Wingdings" panose="05000000000000000000" pitchFamily="2" charset="2"/>
              <a:buChar char="v"/>
            </a:pPr>
            <a:r>
              <a:rPr lang="fr-BE" sz="3600" b="1" u="sng" dirty="0" smtClean="0">
                <a:latin typeface="Galano Classic"/>
              </a:rPr>
              <a:t>Association à vocation touristique régionale</a:t>
            </a:r>
          </a:p>
          <a:p>
            <a:pPr algn="l"/>
            <a:endParaRPr lang="fr-BE" u="sng" dirty="0" smtClean="0"/>
          </a:p>
          <a:p>
            <a:pPr algn="l"/>
            <a:r>
              <a:rPr lang="fr-FR" sz="3300" b="1" u="sng" dirty="0" smtClean="0">
                <a:solidFill>
                  <a:srgbClr val="ED1A3B"/>
                </a:solidFill>
                <a:latin typeface="Galano Classic"/>
              </a:rPr>
              <a:t>Définition:</a:t>
            </a:r>
          </a:p>
          <a:p>
            <a:pPr algn="l"/>
            <a:endParaRPr lang="fr-FR" sz="2500" u="sng" dirty="0">
              <a:latin typeface="Galano Classic"/>
            </a:endParaRPr>
          </a:p>
          <a:p>
            <a:pPr algn="l">
              <a:lnSpc>
                <a:spcPct val="120000"/>
              </a:lnSpc>
              <a:spcBef>
                <a:spcPts val="0"/>
              </a:spcBef>
            </a:pPr>
            <a:r>
              <a:rPr lang="fr-BE" sz="2900" dirty="0">
                <a:latin typeface="Galano Classic"/>
              </a:rPr>
              <a:t>Par association à vocation touristique régionale, on entend toute association sans but lucratif répondant</a:t>
            </a:r>
            <a:r>
              <a:rPr lang="fr-BE" sz="2900" b="1" dirty="0">
                <a:latin typeface="Galano Classic"/>
              </a:rPr>
              <a:t> </a:t>
            </a:r>
            <a:endParaRPr lang="fr-BE" sz="2900" b="1" dirty="0" smtClean="0">
              <a:latin typeface="Galano Classic"/>
            </a:endParaRPr>
          </a:p>
          <a:p>
            <a:pPr algn="l">
              <a:lnSpc>
                <a:spcPct val="120000"/>
              </a:lnSpc>
              <a:spcBef>
                <a:spcPts val="0"/>
              </a:spcBef>
            </a:pPr>
            <a:r>
              <a:rPr lang="fr-BE" sz="2900" b="1" dirty="0" smtClean="0">
                <a:solidFill>
                  <a:srgbClr val="ED1A3B"/>
                </a:solidFill>
                <a:latin typeface="Galano Classic"/>
              </a:rPr>
              <a:t>à </a:t>
            </a:r>
            <a:r>
              <a:rPr lang="fr-BE" sz="2900" b="1" dirty="0">
                <a:solidFill>
                  <a:srgbClr val="ED1A3B"/>
                </a:solidFill>
                <a:latin typeface="Galano Classic"/>
              </a:rPr>
              <a:t>l’une </a:t>
            </a:r>
            <a:r>
              <a:rPr lang="fr-BE" sz="2900" b="1" dirty="0">
                <a:latin typeface="Galano Classic"/>
              </a:rPr>
              <a:t>des conditions suivantes</a:t>
            </a:r>
            <a:r>
              <a:rPr lang="fr-BE" sz="2900" b="1" dirty="0" smtClean="0">
                <a:latin typeface="Galano Classic"/>
              </a:rPr>
              <a:t>:</a:t>
            </a:r>
          </a:p>
          <a:p>
            <a:pPr algn="l">
              <a:lnSpc>
                <a:spcPct val="120000"/>
              </a:lnSpc>
              <a:spcBef>
                <a:spcPts val="0"/>
              </a:spcBef>
            </a:pPr>
            <a:endParaRPr lang="fr-FR" sz="1500" b="1" dirty="0">
              <a:latin typeface="Galano Classic"/>
            </a:endParaRPr>
          </a:p>
          <a:p>
            <a:pPr marL="457200" indent="-457200" algn="l">
              <a:lnSpc>
                <a:spcPct val="120000"/>
              </a:lnSpc>
              <a:spcBef>
                <a:spcPts val="0"/>
              </a:spcBef>
              <a:buClr>
                <a:srgbClr val="3ABFC2"/>
              </a:buClr>
              <a:buFont typeface="Courier New" panose="02070309020205020404" pitchFamily="49" charset="0"/>
              <a:buChar char="o"/>
            </a:pPr>
            <a:r>
              <a:rPr lang="fr-BE" sz="2900" dirty="0" smtClean="0">
                <a:latin typeface="Galano Classic"/>
              </a:rPr>
              <a:t>avoir </a:t>
            </a:r>
            <a:r>
              <a:rPr lang="fr-BE" sz="2900" dirty="0">
                <a:latin typeface="Galano Classic"/>
              </a:rPr>
              <a:t>pour objet social la promotion d’un produit touristique correspondant à l’un des thèmes déterminés annuellement ou </a:t>
            </a:r>
            <a:r>
              <a:rPr lang="fr-BE" sz="2900" dirty="0" smtClean="0">
                <a:latin typeface="Galano Classic"/>
              </a:rPr>
              <a:t>pluri annuellement </a:t>
            </a:r>
            <a:r>
              <a:rPr lang="fr-BE" sz="2900" dirty="0">
                <a:latin typeface="Galano Classic"/>
              </a:rPr>
              <a:t>par le Gouvernement</a:t>
            </a:r>
            <a:r>
              <a:rPr lang="fr-BE" sz="2900" dirty="0" smtClean="0">
                <a:latin typeface="Galano Classic"/>
              </a:rPr>
              <a:t>;</a:t>
            </a:r>
          </a:p>
          <a:p>
            <a:pPr algn="l">
              <a:lnSpc>
                <a:spcPct val="120000"/>
              </a:lnSpc>
              <a:spcBef>
                <a:spcPts val="0"/>
              </a:spcBef>
              <a:buClr>
                <a:srgbClr val="3ABFC2"/>
              </a:buClr>
            </a:pPr>
            <a:endParaRPr lang="fr-FR" sz="1500" dirty="0">
              <a:latin typeface="Galano Classic"/>
            </a:endParaRPr>
          </a:p>
          <a:p>
            <a:pPr marL="457200" indent="-457200" algn="l">
              <a:lnSpc>
                <a:spcPct val="120000"/>
              </a:lnSpc>
              <a:spcBef>
                <a:spcPts val="0"/>
              </a:spcBef>
              <a:buClr>
                <a:srgbClr val="3ABFC2"/>
              </a:buClr>
              <a:buFont typeface="Courier New" panose="02070309020205020404" pitchFamily="49" charset="0"/>
              <a:buChar char="o"/>
            </a:pPr>
            <a:r>
              <a:rPr lang="fr-BE" sz="2900" dirty="0" smtClean="0">
                <a:latin typeface="Galano Classic"/>
              </a:rPr>
              <a:t>avoir </a:t>
            </a:r>
            <a:r>
              <a:rPr lang="fr-BE" sz="2900" dirty="0">
                <a:latin typeface="Galano Classic"/>
              </a:rPr>
              <a:t>pour membres les titulaires d’autorisation représentant au moins 10 % des établissements d’hébergement touristique situés en région de langue française, à condition que ces établissements soient répartis dans au moins trois provinces et appartiennent à l’une des catégories suivantes</a:t>
            </a:r>
            <a:r>
              <a:rPr lang="fr-BE" sz="2900" dirty="0" smtClean="0">
                <a:latin typeface="Galano Classic"/>
              </a:rPr>
              <a:t>:</a:t>
            </a:r>
          </a:p>
          <a:p>
            <a:pPr marL="457200" indent="-457200" algn="l">
              <a:lnSpc>
                <a:spcPct val="120000"/>
              </a:lnSpc>
              <a:spcBef>
                <a:spcPts val="0"/>
              </a:spcBef>
              <a:buClr>
                <a:srgbClr val="3ABFC2"/>
              </a:buClr>
              <a:buFont typeface="Courier New" panose="02070309020205020404" pitchFamily="49" charset="0"/>
              <a:buChar char="o"/>
            </a:pPr>
            <a:endParaRPr lang="fr-BE" sz="1700" dirty="0" smtClean="0">
              <a:latin typeface="Galano Classic"/>
            </a:endParaRPr>
          </a:p>
          <a:p>
            <a:pPr marL="1257300" lvl="2" indent="-342900" algn="l">
              <a:lnSpc>
                <a:spcPct val="120000"/>
              </a:lnSpc>
              <a:spcBef>
                <a:spcPts val="0"/>
              </a:spcBef>
              <a:buClr>
                <a:srgbClr val="3ABFC2"/>
              </a:buClr>
              <a:buFont typeface="Wingdings" panose="05000000000000000000" pitchFamily="2" charset="2"/>
              <a:buChar char="§"/>
            </a:pPr>
            <a:r>
              <a:rPr lang="fr-BE" sz="2900" dirty="0" smtClean="0">
                <a:latin typeface="Galano Classic"/>
              </a:rPr>
              <a:t>établissements hôteliers;</a:t>
            </a:r>
            <a:endParaRPr lang="fr-FR" sz="2900" dirty="0" smtClean="0">
              <a:latin typeface="Galano Classic"/>
            </a:endParaRPr>
          </a:p>
          <a:p>
            <a:pPr marL="1257300" lvl="2" indent="-342900" algn="l">
              <a:lnSpc>
                <a:spcPct val="120000"/>
              </a:lnSpc>
              <a:spcBef>
                <a:spcPts val="0"/>
              </a:spcBef>
              <a:buClr>
                <a:srgbClr val="3ABFC2"/>
              </a:buClr>
              <a:buFont typeface="Wingdings" panose="05000000000000000000" pitchFamily="2" charset="2"/>
              <a:buChar char="§"/>
            </a:pPr>
            <a:r>
              <a:rPr lang="fr-BE" sz="2900" dirty="0" smtClean="0">
                <a:latin typeface="Galano Classic"/>
              </a:rPr>
              <a:t>chambres </a:t>
            </a:r>
            <a:r>
              <a:rPr lang="fr-BE" sz="2900" dirty="0">
                <a:latin typeface="Galano Classic"/>
              </a:rPr>
              <a:t>d’hôtes, gîtes ruraux et gîtes citadins;</a:t>
            </a:r>
            <a:endParaRPr lang="fr-FR" sz="2900" dirty="0">
              <a:latin typeface="Galano Classic"/>
            </a:endParaRPr>
          </a:p>
          <a:p>
            <a:pPr marL="1257300" lvl="2" indent="-342900" algn="l">
              <a:lnSpc>
                <a:spcPct val="120000"/>
              </a:lnSpc>
              <a:spcBef>
                <a:spcPts val="0"/>
              </a:spcBef>
              <a:buClr>
                <a:srgbClr val="3ABFC2"/>
              </a:buClr>
              <a:buFont typeface="Wingdings" panose="05000000000000000000" pitchFamily="2" charset="2"/>
              <a:buChar char="§"/>
            </a:pPr>
            <a:r>
              <a:rPr lang="fr-BE" sz="2900" dirty="0" smtClean="0">
                <a:latin typeface="Galano Classic"/>
              </a:rPr>
              <a:t>chambres </a:t>
            </a:r>
            <a:r>
              <a:rPr lang="fr-BE" sz="2900" dirty="0">
                <a:latin typeface="Galano Classic"/>
              </a:rPr>
              <a:t>d’hôtes à la ferme et gîtes à la ferme;</a:t>
            </a:r>
            <a:endParaRPr lang="fr-FR" sz="2900" dirty="0">
              <a:latin typeface="Galano Classic"/>
            </a:endParaRPr>
          </a:p>
          <a:p>
            <a:pPr marL="1257300" lvl="2" indent="-342900" algn="l">
              <a:lnSpc>
                <a:spcPct val="120000"/>
              </a:lnSpc>
              <a:spcBef>
                <a:spcPts val="0"/>
              </a:spcBef>
              <a:buClr>
                <a:srgbClr val="3ABFC2"/>
              </a:buClr>
              <a:buFont typeface="Wingdings" panose="05000000000000000000" pitchFamily="2" charset="2"/>
              <a:buChar char="§"/>
            </a:pPr>
            <a:r>
              <a:rPr lang="fr-BE" sz="2900" dirty="0" smtClean="0">
                <a:latin typeface="Galano Classic"/>
              </a:rPr>
              <a:t>terrains </a:t>
            </a:r>
            <a:r>
              <a:rPr lang="fr-BE" sz="2900" dirty="0">
                <a:latin typeface="Galano Classic"/>
              </a:rPr>
              <a:t>de camping touristique;</a:t>
            </a:r>
            <a:endParaRPr lang="fr-FR" sz="2900" dirty="0">
              <a:latin typeface="Galano Classic"/>
            </a:endParaRPr>
          </a:p>
          <a:p>
            <a:pPr marL="1257300" lvl="2" indent="-342900" algn="l">
              <a:lnSpc>
                <a:spcPct val="120000"/>
              </a:lnSpc>
              <a:spcBef>
                <a:spcPts val="0"/>
              </a:spcBef>
              <a:buClr>
                <a:srgbClr val="3ABFC2"/>
              </a:buClr>
              <a:buFont typeface="Wingdings" panose="05000000000000000000" pitchFamily="2" charset="2"/>
              <a:buChar char="§"/>
            </a:pPr>
            <a:r>
              <a:rPr lang="fr-BE" sz="2900" dirty="0" smtClean="0">
                <a:latin typeface="Galano Classic"/>
              </a:rPr>
              <a:t>meublés </a:t>
            </a:r>
            <a:r>
              <a:rPr lang="fr-BE" sz="2900" dirty="0">
                <a:latin typeface="Galano Classic"/>
              </a:rPr>
              <a:t>de </a:t>
            </a:r>
            <a:r>
              <a:rPr lang="fr-BE" sz="2900" dirty="0" smtClean="0">
                <a:latin typeface="Galano Classic"/>
              </a:rPr>
              <a:t>vacances;</a:t>
            </a:r>
            <a:endParaRPr lang="fr-FR" sz="2900" dirty="0" smtClean="0">
              <a:latin typeface="Galano Classic"/>
            </a:endParaRPr>
          </a:p>
          <a:p>
            <a:pPr marL="1257300" lvl="2" indent="-342900" algn="l">
              <a:lnSpc>
                <a:spcPct val="120000"/>
              </a:lnSpc>
              <a:spcBef>
                <a:spcPts val="0"/>
              </a:spcBef>
              <a:buClr>
                <a:srgbClr val="3ABFC2"/>
              </a:buClr>
              <a:buFont typeface="Wingdings" panose="05000000000000000000" pitchFamily="2" charset="2"/>
              <a:buChar char="§"/>
            </a:pPr>
            <a:r>
              <a:rPr lang="fr-BE" sz="2900" dirty="0" smtClean="0">
                <a:latin typeface="Galano Classic"/>
              </a:rPr>
              <a:t>villages </a:t>
            </a:r>
            <a:r>
              <a:rPr lang="fr-BE" sz="2900" dirty="0">
                <a:latin typeface="Galano Classic"/>
              </a:rPr>
              <a:t>de vacances</a:t>
            </a:r>
            <a:r>
              <a:rPr lang="fr-BE" sz="2900" dirty="0" smtClean="0">
                <a:latin typeface="Galano Classic"/>
              </a:rPr>
              <a:t>;</a:t>
            </a:r>
          </a:p>
          <a:p>
            <a:pPr algn="l">
              <a:lnSpc>
                <a:spcPct val="120000"/>
              </a:lnSpc>
              <a:spcBef>
                <a:spcPts val="0"/>
              </a:spcBef>
              <a:buClr>
                <a:srgbClr val="3ABFC2"/>
              </a:buClr>
            </a:pPr>
            <a:endParaRPr lang="fr-FR" sz="1500" dirty="0">
              <a:latin typeface="Galano Classic"/>
            </a:endParaRPr>
          </a:p>
          <a:p>
            <a:pPr marL="457200" indent="-457200" algn="l">
              <a:lnSpc>
                <a:spcPct val="120000"/>
              </a:lnSpc>
              <a:spcBef>
                <a:spcPts val="0"/>
              </a:spcBef>
              <a:buClr>
                <a:srgbClr val="3ABFC2"/>
              </a:buClr>
              <a:buFont typeface="Courier New" panose="02070309020205020404" pitchFamily="49" charset="0"/>
              <a:buChar char="o"/>
            </a:pPr>
            <a:r>
              <a:rPr lang="fr-BE" sz="2900" dirty="0" smtClean="0">
                <a:latin typeface="Galano Classic"/>
              </a:rPr>
              <a:t>être </a:t>
            </a:r>
            <a:r>
              <a:rPr lang="fr-BE" sz="2900" dirty="0">
                <a:latin typeface="Galano Classic"/>
              </a:rPr>
              <a:t>reconnue comme association de tourisme social</a:t>
            </a:r>
            <a:r>
              <a:rPr lang="fr-BE" sz="2900" dirty="0" smtClean="0">
                <a:latin typeface="Galano Classic"/>
              </a:rPr>
              <a:t>;</a:t>
            </a:r>
          </a:p>
          <a:p>
            <a:pPr algn="l">
              <a:lnSpc>
                <a:spcPct val="120000"/>
              </a:lnSpc>
              <a:spcBef>
                <a:spcPts val="0"/>
              </a:spcBef>
              <a:buClr>
                <a:srgbClr val="3ABFC2"/>
              </a:buClr>
            </a:pPr>
            <a:endParaRPr lang="fr-FR" sz="1500" dirty="0">
              <a:latin typeface="Galano Classic"/>
            </a:endParaRPr>
          </a:p>
          <a:p>
            <a:pPr marL="457200" indent="-457200" algn="l">
              <a:lnSpc>
                <a:spcPct val="120000"/>
              </a:lnSpc>
              <a:spcBef>
                <a:spcPts val="0"/>
              </a:spcBef>
              <a:buClr>
                <a:srgbClr val="3ABFC2"/>
              </a:buClr>
              <a:buFont typeface="Courier New" panose="02070309020205020404" pitchFamily="49" charset="0"/>
              <a:buChar char="o"/>
            </a:pPr>
            <a:r>
              <a:rPr lang="fr-BE" sz="2900" dirty="0" smtClean="0">
                <a:latin typeface="Galano Classic"/>
              </a:rPr>
              <a:t>assurer </a:t>
            </a:r>
            <a:r>
              <a:rPr lang="fr-BE" sz="2900" dirty="0">
                <a:latin typeface="Galano Classic"/>
              </a:rPr>
              <a:t>la promotion d’un produit touristique se retrouvant sur le territoire d’au moins trois provinces de la Région wallonne.</a:t>
            </a:r>
            <a:endParaRPr lang="fr-FR" sz="2900" dirty="0">
              <a:latin typeface="Galano Classic"/>
            </a:endParaRPr>
          </a:p>
          <a:p>
            <a:pPr algn="l">
              <a:lnSpc>
                <a:spcPct val="120000"/>
              </a:lnSpc>
              <a:spcBef>
                <a:spcPts val="0"/>
              </a:spcBef>
            </a:pPr>
            <a:endParaRPr lang="fr-BE" u="sng" dirty="0"/>
          </a:p>
        </p:txBody>
      </p:sp>
    </p:spTree>
    <p:extLst>
      <p:ext uri="{BB962C8B-B14F-4D97-AF65-F5344CB8AC3E}">
        <p14:creationId xmlns:p14="http://schemas.microsoft.com/office/powerpoint/2010/main" val="6049795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49433" y="858838"/>
            <a:ext cx="9144000" cy="4660814"/>
          </a:xfrm>
        </p:spPr>
        <p:txBody>
          <a:bodyPr/>
          <a:lstStyle/>
          <a:p>
            <a:pPr algn="l"/>
            <a:r>
              <a:rPr lang="fr-FR" sz="1800" b="1" u="sng" dirty="0" smtClean="0">
                <a:solidFill>
                  <a:srgbClr val="ED1A3B"/>
                </a:solidFill>
                <a:latin typeface="Galano Classic"/>
              </a:rPr>
              <a:t>Dépenses éligibles:</a:t>
            </a:r>
          </a:p>
          <a:p>
            <a:pPr marL="342900" indent="-342900" algn="l">
              <a:buFontTx/>
              <a:buChar char="-"/>
            </a:pPr>
            <a:endParaRPr lang="fr-FR" sz="1800" b="1" u="sng" dirty="0">
              <a:latin typeface="Galano Classic"/>
            </a:endParaRPr>
          </a:p>
          <a:p>
            <a:pPr algn="l">
              <a:lnSpc>
                <a:spcPct val="100000"/>
              </a:lnSpc>
              <a:spcBef>
                <a:spcPts val="0"/>
              </a:spcBef>
            </a:pPr>
            <a:r>
              <a:rPr lang="fr-BE" sz="1800" dirty="0" smtClean="0">
                <a:latin typeface="Galano Classic"/>
              </a:rPr>
              <a:t>Le </a:t>
            </a:r>
            <a:r>
              <a:rPr lang="fr-BE" sz="1800" dirty="0">
                <a:latin typeface="Galano Classic"/>
              </a:rPr>
              <a:t>Gouvernement peut intervenir dans les dépenses relatives à la réalisation d’actions ou de campagnes de promotion par des associations à vocation touristique régionale</a:t>
            </a:r>
            <a:r>
              <a:rPr lang="fr-BE" sz="1800" dirty="0" smtClean="0">
                <a:latin typeface="Galano Classic"/>
              </a:rPr>
              <a:t>.</a:t>
            </a:r>
          </a:p>
          <a:p>
            <a:pPr algn="l">
              <a:lnSpc>
                <a:spcPct val="100000"/>
              </a:lnSpc>
              <a:spcBef>
                <a:spcPts val="0"/>
              </a:spcBef>
            </a:pPr>
            <a:endParaRPr lang="fr-FR" sz="1000" dirty="0">
              <a:latin typeface="Galano Classic"/>
            </a:endParaRPr>
          </a:p>
          <a:p>
            <a:pPr algn="l">
              <a:lnSpc>
                <a:spcPct val="100000"/>
              </a:lnSpc>
              <a:spcBef>
                <a:spcPts val="0"/>
              </a:spcBef>
            </a:pPr>
            <a:r>
              <a:rPr lang="fr-BE" sz="1800" dirty="0">
                <a:latin typeface="Galano Classic"/>
              </a:rPr>
              <a:t>La subvention porte notamment sur</a:t>
            </a:r>
            <a:r>
              <a:rPr lang="fr-BE" sz="1800" dirty="0" smtClean="0">
                <a:latin typeface="Galano Classic"/>
              </a:rPr>
              <a:t>:</a:t>
            </a:r>
          </a:p>
          <a:p>
            <a:pPr algn="l">
              <a:lnSpc>
                <a:spcPct val="100000"/>
              </a:lnSpc>
              <a:spcBef>
                <a:spcPts val="0"/>
              </a:spcBef>
            </a:pPr>
            <a:endParaRPr lang="fr-FR" sz="800" dirty="0">
              <a:latin typeface="Galano Classic"/>
            </a:endParaRPr>
          </a:p>
          <a:p>
            <a:pPr marL="285750" indent="-285750" algn="l">
              <a:lnSpc>
                <a:spcPct val="100000"/>
              </a:lnSpc>
              <a:spcBef>
                <a:spcPts val="0"/>
              </a:spcBef>
              <a:buClr>
                <a:srgbClr val="3ABFC2"/>
              </a:buClr>
              <a:buFont typeface="Courier New" panose="02070309020205020404" pitchFamily="49" charset="0"/>
              <a:buChar char="o"/>
            </a:pPr>
            <a:r>
              <a:rPr lang="fr-BE" sz="1800" dirty="0" smtClean="0">
                <a:latin typeface="Galano Classic"/>
              </a:rPr>
              <a:t>la conception, la réalisation et l’impression de supports de diffusion de la campagne;</a:t>
            </a:r>
          </a:p>
          <a:p>
            <a:pPr algn="l">
              <a:lnSpc>
                <a:spcPct val="100000"/>
              </a:lnSpc>
              <a:spcBef>
                <a:spcPts val="0"/>
              </a:spcBef>
              <a:buClr>
                <a:srgbClr val="3ABFC2"/>
              </a:buClr>
            </a:pPr>
            <a:endParaRPr lang="fr-FR" sz="800" dirty="0" smtClean="0">
              <a:latin typeface="Galano Classic"/>
            </a:endParaRPr>
          </a:p>
          <a:p>
            <a:pPr marL="285750" indent="-285750" algn="l">
              <a:lnSpc>
                <a:spcPct val="100000"/>
              </a:lnSpc>
              <a:spcBef>
                <a:spcPts val="0"/>
              </a:spcBef>
              <a:buClr>
                <a:srgbClr val="3ABFC2"/>
              </a:buClr>
              <a:buFont typeface="Courier New" panose="02070309020205020404" pitchFamily="49" charset="0"/>
              <a:buChar char="o"/>
            </a:pPr>
            <a:r>
              <a:rPr lang="fr-BE" sz="1800" dirty="0" smtClean="0">
                <a:latin typeface="Galano Classic"/>
              </a:rPr>
              <a:t>la conception, la réalisation ou la réorganisation d’un site internet selon les modalités définies par le Gouvernement;</a:t>
            </a:r>
          </a:p>
          <a:p>
            <a:pPr algn="l">
              <a:lnSpc>
                <a:spcPct val="100000"/>
              </a:lnSpc>
              <a:spcBef>
                <a:spcPts val="0"/>
              </a:spcBef>
              <a:buClr>
                <a:srgbClr val="3ABFC2"/>
              </a:buClr>
            </a:pPr>
            <a:endParaRPr lang="fr-FR" sz="800" dirty="0" smtClean="0">
              <a:latin typeface="Galano Classic"/>
            </a:endParaRPr>
          </a:p>
          <a:p>
            <a:pPr marL="285750" indent="-285750" algn="l">
              <a:lnSpc>
                <a:spcPct val="100000"/>
              </a:lnSpc>
              <a:spcBef>
                <a:spcPts val="0"/>
              </a:spcBef>
              <a:buClr>
                <a:srgbClr val="3ABFC2"/>
              </a:buClr>
              <a:buFont typeface="Courier New" panose="02070309020205020404" pitchFamily="49" charset="0"/>
              <a:buChar char="o"/>
            </a:pPr>
            <a:r>
              <a:rPr lang="fr-BE" sz="1800" dirty="0" smtClean="0">
                <a:latin typeface="Galano Classic"/>
              </a:rPr>
              <a:t>les droits d’auteurs nécessaires à la mise en œuvre des actions visées aux 2 points précédents.</a:t>
            </a:r>
            <a:endParaRPr lang="fr-FR" sz="1800" dirty="0" smtClean="0">
              <a:latin typeface="Galano Classic"/>
            </a:endParaRPr>
          </a:p>
          <a:p>
            <a:pPr marL="342900" indent="-342900" algn="l">
              <a:buFontTx/>
              <a:buChar char="-"/>
            </a:pPr>
            <a:endParaRPr lang="fr-FR" sz="1800" b="1" u="sng" dirty="0" smtClean="0">
              <a:latin typeface="Galano Classic"/>
            </a:endParaRPr>
          </a:p>
          <a:p>
            <a:pPr algn="l"/>
            <a:endParaRPr lang="fr-FR" b="1" u="sng" dirty="0">
              <a:latin typeface="Galano Classic"/>
            </a:endParaRPr>
          </a:p>
          <a:p>
            <a:pPr marL="342900" indent="-342900" algn="l">
              <a:buFontTx/>
              <a:buChar char="-"/>
            </a:pPr>
            <a:endParaRPr lang="fr-FR" b="1" u="sng" dirty="0" smtClean="0">
              <a:latin typeface="Galano Classic"/>
            </a:endParaRPr>
          </a:p>
          <a:p>
            <a:pPr marL="342900" indent="-342900" algn="l">
              <a:buFontTx/>
              <a:buChar char="-"/>
            </a:pPr>
            <a:endParaRPr lang="fr-FR" b="1" u="sng" dirty="0">
              <a:latin typeface="Galano Classic"/>
            </a:endParaRPr>
          </a:p>
          <a:p>
            <a:pPr marL="342900" indent="-342900" algn="l">
              <a:buFontTx/>
              <a:buChar char="-"/>
            </a:pPr>
            <a:endParaRPr lang="fr-FR" b="1" u="sng" dirty="0" smtClean="0">
              <a:latin typeface="Galano Classic"/>
            </a:endParaRPr>
          </a:p>
          <a:p>
            <a:pPr algn="l"/>
            <a:endParaRPr lang="fr-FR" b="1" u="sng" dirty="0">
              <a:latin typeface="Galano Classic"/>
            </a:endParaRPr>
          </a:p>
          <a:p>
            <a:endParaRPr lang="fr-BE" dirty="0"/>
          </a:p>
        </p:txBody>
      </p:sp>
    </p:spTree>
    <p:extLst>
      <p:ext uri="{BB962C8B-B14F-4D97-AF65-F5344CB8AC3E}">
        <p14:creationId xmlns:p14="http://schemas.microsoft.com/office/powerpoint/2010/main" val="1478670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subTitle" idx="1"/>
          </p:nvPr>
        </p:nvSpPr>
        <p:spPr>
          <a:xfrm>
            <a:off x="1349433" y="858838"/>
            <a:ext cx="9144000" cy="4660814"/>
          </a:xfrm>
        </p:spPr>
        <p:txBody>
          <a:bodyPr/>
          <a:lstStyle/>
          <a:p>
            <a:pPr algn="l"/>
            <a:r>
              <a:rPr lang="fr-FR" sz="1800" b="1" u="sng" dirty="0" smtClean="0">
                <a:solidFill>
                  <a:srgbClr val="ED1A3B"/>
                </a:solidFill>
                <a:latin typeface="Galano Classic"/>
              </a:rPr>
              <a:t>Taux de la subvention:</a:t>
            </a:r>
          </a:p>
          <a:p>
            <a:pPr marL="342900" indent="-342900" algn="l">
              <a:buFontTx/>
              <a:buChar char="-"/>
            </a:pPr>
            <a:endParaRPr lang="fr-FR" sz="1800" b="1" u="sng" dirty="0">
              <a:latin typeface="Galano Classic"/>
            </a:endParaRPr>
          </a:p>
          <a:p>
            <a:pPr algn="l">
              <a:lnSpc>
                <a:spcPct val="100000"/>
              </a:lnSpc>
              <a:spcBef>
                <a:spcPts val="0"/>
              </a:spcBef>
            </a:pPr>
            <a:r>
              <a:rPr lang="fr-BE" sz="1800" dirty="0">
                <a:latin typeface="Galano Classic"/>
              </a:rPr>
              <a:t>Le taux de la subvention  s’élève à </a:t>
            </a:r>
            <a:r>
              <a:rPr lang="fr-BE" sz="1800" b="1" dirty="0">
                <a:solidFill>
                  <a:srgbClr val="ED1A3B"/>
                </a:solidFill>
                <a:latin typeface="Galano Classic"/>
              </a:rPr>
              <a:t>30 %</a:t>
            </a:r>
            <a:r>
              <a:rPr lang="fr-BE" sz="1800" dirty="0">
                <a:solidFill>
                  <a:srgbClr val="ED1A3B"/>
                </a:solidFill>
                <a:latin typeface="Galano Classic"/>
              </a:rPr>
              <a:t> </a:t>
            </a:r>
            <a:r>
              <a:rPr lang="fr-BE" sz="1800" dirty="0">
                <a:latin typeface="Galano Classic"/>
              </a:rPr>
              <a:t>du coût de l’action ou de la campagne de promotion touristique</a:t>
            </a:r>
            <a:r>
              <a:rPr lang="fr-BE" sz="1800" dirty="0" smtClean="0">
                <a:latin typeface="Galano Classic"/>
              </a:rPr>
              <a:t>.</a:t>
            </a:r>
          </a:p>
          <a:p>
            <a:pPr algn="l">
              <a:lnSpc>
                <a:spcPct val="100000"/>
              </a:lnSpc>
              <a:spcBef>
                <a:spcPts val="0"/>
              </a:spcBef>
            </a:pPr>
            <a:endParaRPr lang="fr-FR" sz="800" dirty="0">
              <a:latin typeface="Galano Classic"/>
            </a:endParaRPr>
          </a:p>
          <a:p>
            <a:pPr algn="l">
              <a:lnSpc>
                <a:spcPct val="100000"/>
              </a:lnSpc>
              <a:spcBef>
                <a:spcPts val="0"/>
              </a:spcBef>
            </a:pPr>
            <a:r>
              <a:rPr lang="fr-BE" sz="1800" dirty="0">
                <a:latin typeface="Galano Classic"/>
              </a:rPr>
              <a:t>Pour les actions et campagnes de promotion touristique s’intégrant dans les thèmes déterminés annuellement ou </a:t>
            </a:r>
            <a:r>
              <a:rPr lang="fr-BE" sz="1800" dirty="0" smtClean="0">
                <a:latin typeface="Galano Classic"/>
              </a:rPr>
              <a:t>pluri annuellement </a:t>
            </a:r>
            <a:r>
              <a:rPr lang="fr-BE" sz="1800" dirty="0">
                <a:latin typeface="Galano Classic"/>
              </a:rPr>
              <a:t>par le Gouvernement, le taux est porté à </a:t>
            </a:r>
            <a:r>
              <a:rPr lang="fr-BE" sz="1800" b="1" dirty="0">
                <a:solidFill>
                  <a:srgbClr val="ED1A3B"/>
                </a:solidFill>
                <a:latin typeface="Galano Classic"/>
              </a:rPr>
              <a:t>50 </a:t>
            </a:r>
            <a:r>
              <a:rPr lang="fr-BE" sz="1800" b="1" dirty="0" smtClean="0">
                <a:solidFill>
                  <a:srgbClr val="ED1A3B"/>
                </a:solidFill>
                <a:latin typeface="Galano Classic"/>
              </a:rPr>
              <a:t>%.</a:t>
            </a:r>
          </a:p>
          <a:p>
            <a:pPr algn="l">
              <a:lnSpc>
                <a:spcPct val="100000"/>
              </a:lnSpc>
              <a:spcBef>
                <a:spcPts val="0"/>
              </a:spcBef>
            </a:pPr>
            <a:endParaRPr lang="fr-FR" sz="800" b="1" dirty="0">
              <a:solidFill>
                <a:srgbClr val="C00000"/>
              </a:solidFill>
              <a:latin typeface="Galano Classic"/>
            </a:endParaRPr>
          </a:p>
          <a:p>
            <a:pPr algn="l">
              <a:lnSpc>
                <a:spcPct val="100000"/>
              </a:lnSpc>
              <a:spcBef>
                <a:spcPts val="0"/>
              </a:spcBef>
            </a:pPr>
            <a:r>
              <a:rPr lang="fr-BE" sz="1800" dirty="0">
                <a:latin typeface="Galano Classic"/>
              </a:rPr>
              <a:t>Le montant total des </a:t>
            </a:r>
            <a:r>
              <a:rPr lang="fr-BE" sz="1800" dirty="0" smtClean="0">
                <a:latin typeface="Galano Classic"/>
              </a:rPr>
              <a:t>subventions </a:t>
            </a:r>
            <a:r>
              <a:rPr lang="fr-BE" sz="1800" dirty="0" smtClean="0">
                <a:solidFill>
                  <a:srgbClr val="ED1A3B"/>
                </a:solidFill>
                <a:latin typeface="Galano Classic"/>
              </a:rPr>
              <a:t>ne </a:t>
            </a:r>
            <a:r>
              <a:rPr lang="fr-BE" sz="1800" dirty="0">
                <a:solidFill>
                  <a:srgbClr val="ED1A3B"/>
                </a:solidFill>
                <a:latin typeface="Galano Classic"/>
              </a:rPr>
              <a:t>peut dépasser 100.000 </a:t>
            </a:r>
            <a:r>
              <a:rPr lang="fr-BE" sz="1800" dirty="0" smtClean="0">
                <a:solidFill>
                  <a:srgbClr val="ED1A3B"/>
                </a:solidFill>
                <a:latin typeface="Galano Classic"/>
              </a:rPr>
              <a:t>€ </a:t>
            </a:r>
            <a:r>
              <a:rPr lang="fr-BE" sz="1800" dirty="0">
                <a:solidFill>
                  <a:srgbClr val="ED1A3B"/>
                </a:solidFill>
                <a:latin typeface="Galano Classic"/>
              </a:rPr>
              <a:t>par période de trois ans. (Art.599D</a:t>
            </a:r>
            <a:r>
              <a:rPr lang="fr-BE" sz="1800" dirty="0" smtClean="0">
                <a:solidFill>
                  <a:srgbClr val="ED1A3B"/>
                </a:solidFill>
                <a:latin typeface="Galano Classic"/>
              </a:rPr>
              <a:t>)</a:t>
            </a:r>
          </a:p>
          <a:p>
            <a:pPr algn="l">
              <a:lnSpc>
                <a:spcPct val="100000"/>
              </a:lnSpc>
              <a:spcBef>
                <a:spcPts val="0"/>
              </a:spcBef>
            </a:pPr>
            <a:endParaRPr lang="fr-FR" sz="800" dirty="0">
              <a:solidFill>
                <a:srgbClr val="ED1A3B"/>
              </a:solidFill>
              <a:latin typeface="Galano Classic"/>
            </a:endParaRPr>
          </a:p>
          <a:p>
            <a:pPr algn="l">
              <a:lnSpc>
                <a:spcPct val="100000"/>
              </a:lnSpc>
              <a:spcBef>
                <a:spcPts val="0"/>
              </a:spcBef>
            </a:pPr>
            <a:r>
              <a:rPr lang="fr-BE" sz="1800" dirty="0" smtClean="0">
                <a:latin typeface="Galano Classic"/>
              </a:rPr>
              <a:t>Lorsque le montant subventions </a:t>
            </a:r>
            <a:r>
              <a:rPr lang="fr-BE" sz="1800" dirty="0">
                <a:latin typeface="Galano Classic"/>
              </a:rPr>
              <a:t>octroyées à une association à vocation touristique </a:t>
            </a:r>
            <a:r>
              <a:rPr lang="fr-BE" sz="1800" dirty="0" smtClean="0">
                <a:latin typeface="Galano Classic"/>
              </a:rPr>
              <a:t>régionale</a:t>
            </a:r>
          </a:p>
          <a:p>
            <a:pPr algn="l">
              <a:lnSpc>
                <a:spcPct val="100000"/>
              </a:lnSpc>
              <a:spcBef>
                <a:spcPts val="0"/>
              </a:spcBef>
            </a:pPr>
            <a:endParaRPr lang="fr-BE" sz="800" dirty="0" smtClean="0">
              <a:latin typeface="Galano Classic"/>
            </a:endParaRPr>
          </a:p>
          <a:p>
            <a:pPr algn="l">
              <a:lnSpc>
                <a:spcPct val="100000"/>
              </a:lnSpc>
              <a:spcBef>
                <a:spcPts val="0"/>
              </a:spcBef>
            </a:pPr>
            <a:r>
              <a:rPr lang="fr-BE" sz="1800" dirty="0" smtClean="0">
                <a:latin typeface="Galano Classic"/>
              </a:rPr>
              <a:t>Lorsque </a:t>
            </a:r>
            <a:r>
              <a:rPr lang="fr-BE" sz="1800" dirty="0">
                <a:latin typeface="Galano Classic"/>
              </a:rPr>
              <a:t>le montant d’une subvention atteint le plafond prévu, une nouvelle subvention ne peut être octroyée que sur la base d’une nouvelle demande introduite au plus tôt deux ans après l’engagement de la subvention précédente.</a:t>
            </a:r>
            <a:endParaRPr lang="fr-FR" sz="1800" dirty="0">
              <a:latin typeface="Galano Classic"/>
            </a:endParaRPr>
          </a:p>
          <a:p>
            <a:pPr algn="l"/>
            <a:endParaRPr lang="fr-FR" sz="1800" b="1" u="sng" dirty="0" smtClean="0">
              <a:latin typeface="Galano Classic"/>
            </a:endParaRPr>
          </a:p>
          <a:p>
            <a:pPr algn="l"/>
            <a:endParaRPr lang="fr-FR" b="1" u="sng" dirty="0">
              <a:latin typeface="Galano Classic"/>
            </a:endParaRPr>
          </a:p>
          <a:p>
            <a:pPr marL="342900" indent="-342900" algn="l">
              <a:buFontTx/>
              <a:buChar char="-"/>
            </a:pPr>
            <a:endParaRPr lang="fr-FR" b="1" u="sng" dirty="0" smtClean="0">
              <a:latin typeface="Galano Classic"/>
            </a:endParaRPr>
          </a:p>
          <a:p>
            <a:pPr marL="342900" indent="-342900" algn="l">
              <a:buFontTx/>
              <a:buChar char="-"/>
            </a:pPr>
            <a:endParaRPr lang="fr-FR" b="1" u="sng" dirty="0">
              <a:latin typeface="Galano Classic"/>
            </a:endParaRPr>
          </a:p>
          <a:p>
            <a:pPr marL="342900" indent="-342900" algn="l">
              <a:buFontTx/>
              <a:buChar char="-"/>
            </a:pPr>
            <a:endParaRPr lang="fr-FR" b="1" u="sng" dirty="0" smtClean="0">
              <a:latin typeface="Galano Classic"/>
            </a:endParaRPr>
          </a:p>
          <a:p>
            <a:pPr algn="l"/>
            <a:endParaRPr lang="fr-FR" b="1" u="sng" dirty="0">
              <a:latin typeface="Galano Classic"/>
            </a:endParaRPr>
          </a:p>
          <a:p>
            <a:endParaRPr lang="fr-BE" dirty="0"/>
          </a:p>
        </p:txBody>
      </p:sp>
    </p:spTree>
    <p:extLst>
      <p:ext uri="{BB962C8B-B14F-4D97-AF65-F5344CB8AC3E}">
        <p14:creationId xmlns:p14="http://schemas.microsoft.com/office/powerpoint/2010/main" val="22141894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1" y="964275"/>
            <a:ext cx="9850582" cy="1263536"/>
          </a:xfrm>
          <a:solidFill>
            <a:srgbClr val="3ABFC2"/>
          </a:solidFill>
        </p:spPr>
        <p:txBody>
          <a:bodyPr>
            <a:normAutofit fontScale="90000"/>
          </a:bodyPr>
          <a:lstStyle/>
          <a:p>
            <a:pPr algn="l"/>
            <a:r>
              <a:rPr lang="fr-BE" sz="3000" b="1" dirty="0" smtClean="0">
                <a:solidFill>
                  <a:schemeClr val="bg1">
                    <a:lumMod val="95000"/>
                  </a:schemeClr>
                </a:solidFill>
                <a:latin typeface="Galano Classic"/>
              </a:rPr>
              <a:t/>
            </a:r>
            <a:br>
              <a:rPr lang="fr-BE" sz="3000" b="1" dirty="0" smtClean="0">
                <a:solidFill>
                  <a:schemeClr val="bg1">
                    <a:lumMod val="95000"/>
                  </a:schemeClr>
                </a:solidFill>
                <a:latin typeface="Galano Classic"/>
              </a:rPr>
            </a:br>
            <a:r>
              <a:rPr lang="fr-BE" sz="3000" b="1" dirty="0">
                <a:solidFill>
                  <a:schemeClr val="bg1">
                    <a:lumMod val="95000"/>
                  </a:schemeClr>
                </a:solidFill>
                <a:latin typeface="Galano Classic"/>
              </a:rPr>
              <a:t/>
            </a:r>
            <a:br>
              <a:rPr lang="fr-BE" sz="3000" b="1" dirty="0">
                <a:solidFill>
                  <a:schemeClr val="bg1">
                    <a:lumMod val="95000"/>
                  </a:schemeClr>
                </a:solidFill>
                <a:latin typeface="Galano Classic"/>
              </a:rPr>
            </a:br>
            <a:r>
              <a:rPr lang="fr-BE" sz="3000" b="1" dirty="0">
                <a:solidFill>
                  <a:schemeClr val="bg1">
                    <a:lumMod val="95000"/>
                  </a:schemeClr>
                </a:solidFill>
                <a:latin typeface="Galano Classic"/>
              </a:rPr>
              <a:t>5</a:t>
            </a:r>
            <a:r>
              <a:rPr lang="fr-BE" sz="3000" b="1" dirty="0" smtClean="0">
                <a:solidFill>
                  <a:schemeClr val="bg1">
                    <a:lumMod val="95000"/>
                  </a:schemeClr>
                </a:solidFill>
                <a:latin typeface="Galano Classic"/>
              </a:rPr>
              <a:t>. SUBVENTIONS </a:t>
            </a:r>
            <a:br>
              <a:rPr lang="fr-BE" sz="3000" b="1" dirty="0" smtClean="0">
                <a:solidFill>
                  <a:schemeClr val="bg1">
                    <a:lumMod val="95000"/>
                  </a:schemeClr>
                </a:solidFill>
                <a:latin typeface="Galano Classic"/>
              </a:rPr>
            </a:br>
            <a:r>
              <a:rPr lang="fr-BE" sz="3000" b="1" dirty="0">
                <a:solidFill>
                  <a:schemeClr val="bg1">
                    <a:lumMod val="95000"/>
                  </a:schemeClr>
                </a:solidFill>
                <a:latin typeface="Galano Classic"/>
              </a:rPr>
              <a:t> </a:t>
            </a:r>
            <a:r>
              <a:rPr lang="fr-BE" sz="3000" b="1" dirty="0" smtClean="0">
                <a:solidFill>
                  <a:schemeClr val="bg1">
                    <a:lumMod val="95000"/>
                  </a:schemeClr>
                </a:solidFill>
                <a:latin typeface="Galano Classic"/>
              </a:rPr>
              <a:t>   POUR L ACHAT DE MOBILIER ET DE MATERIEL</a:t>
            </a:r>
            <a:br>
              <a:rPr lang="fr-BE" sz="3000" b="1" dirty="0" smtClean="0">
                <a:solidFill>
                  <a:schemeClr val="bg1">
                    <a:lumMod val="95000"/>
                  </a:schemeClr>
                </a:solidFill>
                <a:latin typeface="Galano Classic"/>
              </a:rPr>
            </a:br>
            <a:endParaRPr lang="fr-BE" sz="3000" b="1" dirty="0">
              <a:solidFill>
                <a:schemeClr val="bg1">
                  <a:lumMod val="95000"/>
                </a:schemeClr>
              </a:solidFill>
              <a:latin typeface="Galano Classic"/>
            </a:endParaRPr>
          </a:p>
        </p:txBody>
      </p:sp>
    </p:spTree>
    <p:extLst>
      <p:ext uri="{BB962C8B-B14F-4D97-AF65-F5344CB8AC3E}">
        <p14:creationId xmlns:p14="http://schemas.microsoft.com/office/powerpoint/2010/main" val="19178847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66552" y="626082"/>
            <a:ext cx="9872749" cy="4893570"/>
          </a:xfrm>
        </p:spPr>
        <p:txBody>
          <a:bodyPr>
            <a:normAutofit/>
          </a:bodyPr>
          <a:lstStyle/>
          <a:p>
            <a:pPr algn="l">
              <a:lnSpc>
                <a:spcPct val="100000"/>
              </a:lnSpc>
              <a:spcBef>
                <a:spcPts val="0"/>
              </a:spcBef>
            </a:pPr>
            <a:r>
              <a:rPr lang="fr-BE" sz="1800" dirty="0">
                <a:latin typeface="Galano Classic"/>
              </a:rPr>
              <a:t>Le Ministre du Tourisme peut, dans les limites des crédits inscrits au budget, accorder des subventions pour l'achat de mobilier et de matériel destinés à la gestion administrative ou promotionnelle des activités touristiques</a:t>
            </a:r>
            <a:r>
              <a:rPr lang="fr-BE" sz="1800" dirty="0" smtClean="0">
                <a:latin typeface="Galano Classic"/>
              </a:rPr>
              <a:t>.</a:t>
            </a:r>
          </a:p>
          <a:p>
            <a:pPr algn="l">
              <a:lnSpc>
                <a:spcPct val="100000"/>
              </a:lnSpc>
              <a:spcBef>
                <a:spcPts val="0"/>
              </a:spcBef>
            </a:pPr>
            <a:endParaRPr lang="fr-FR" sz="1800" dirty="0">
              <a:latin typeface="Galano Classic"/>
            </a:endParaRPr>
          </a:p>
          <a:p>
            <a:pPr algn="l">
              <a:lnSpc>
                <a:spcPct val="100000"/>
              </a:lnSpc>
              <a:spcBef>
                <a:spcPts val="0"/>
              </a:spcBef>
            </a:pPr>
            <a:r>
              <a:rPr lang="fr-BE" sz="1800" dirty="0">
                <a:latin typeface="Galano Classic"/>
              </a:rPr>
              <a:t>Toutefois, ne peut être subventionné l'achat d'équipements ou accessoires qui, en raison de leur nature même, sont d'utilisation de courte durée</a:t>
            </a:r>
            <a:r>
              <a:rPr lang="fr-BE" sz="1800" dirty="0" smtClean="0">
                <a:latin typeface="Galano Classic"/>
              </a:rPr>
              <a:t>.</a:t>
            </a:r>
          </a:p>
          <a:p>
            <a:pPr algn="l">
              <a:lnSpc>
                <a:spcPct val="100000"/>
              </a:lnSpc>
              <a:spcBef>
                <a:spcPts val="0"/>
              </a:spcBef>
            </a:pPr>
            <a:endParaRPr lang="fr-BE" sz="1800" dirty="0">
              <a:latin typeface="Galano Classic"/>
            </a:endParaRPr>
          </a:p>
          <a:p>
            <a:pPr marL="285750" indent="-285750" algn="l">
              <a:lnSpc>
                <a:spcPct val="100000"/>
              </a:lnSpc>
              <a:spcBef>
                <a:spcPts val="0"/>
              </a:spcBef>
              <a:buFont typeface="Wingdings" panose="05000000000000000000" pitchFamily="2" charset="2"/>
              <a:buChar char="Ø"/>
            </a:pPr>
            <a:r>
              <a:rPr lang="fr-BE" sz="1800" b="1" dirty="0" smtClean="0">
                <a:solidFill>
                  <a:srgbClr val="ED1A3B"/>
                </a:solidFill>
                <a:latin typeface="Galano Classic"/>
              </a:rPr>
              <a:t>QUI</a:t>
            </a:r>
            <a:r>
              <a:rPr lang="fr-BE" sz="1800" dirty="0" smtClean="0">
                <a:latin typeface="Galano Classic"/>
              </a:rPr>
              <a:t> peut bénéficier </a:t>
            </a:r>
            <a:r>
              <a:rPr lang="fr-BE" sz="1800" dirty="0">
                <a:latin typeface="Galano Classic"/>
              </a:rPr>
              <a:t>de ces subventions :</a:t>
            </a:r>
            <a:r>
              <a:rPr lang="fr-FR" sz="1800" dirty="0">
                <a:latin typeface="Galano Classic"/>
              </a:rPr>
              <a:t> </a:t>
            </a:r>
            <a:endParaRPr lang="fr-FR" sz="1800" dirty="0" smtClean="0">
              <a:latin typeface="Galano Classic"/>
            </a:endParaRPr>
          </a:p>
          <a:p>
            <a:pPr algn="l">
              <a:lnSpc>
                <a:spcPct val="100000"/>
              </a:lnSpc>
              <a:spcBef>
                <a:spcPts val="0"/>
              </a:spcBef>
            </a:pPr>
            <a:endParaRPr lang="fr-FR" sz="800" dirty="0" smtClean="0">
              <a:latin typeface="Galano Classic"/>
            </a:endParaRPr>
          </a:p>
          <a:p>
            <a:pPr algn="l">
              <a:lnSpc>
                <a:spcPct val="100000"/>
              </a:lnSpc>
              <a:spcBef>
                <a:spcPts val="0"/>
              </a:spcBef>
            </a:pPr>
            <a:r>
              <a:rPr lang="fr-FR" sz="1800" dirty="0" smtClean="0">
                <a:solidFill>
                  <a:srgbClr val="3ABFC2"/>
                </a:solidFill>
                <a:latin typeface="Galano Classic"/>
              </a:rPr>
              <a:t>     -  </a:t>
            </a:r>
            <a:r>
              <a:rPr lang="fr-BE" sz="1800" dirty="0" smtClean="0">
                <a:solidFill>
                  <a:srgbClr val="3ABFC2"/>
                </a:solidFill>
                <a:latin typeface="Galano Classic"/>
              </a:rPr>
              <a:t>les Fédérations </a:t>
            </a:r>
            <a:r>
              <a:rPr lang="fr-BE" sz="1800" dirty="0">
                <a:solidFill>
                  <a:srgbClr val="3ABFC2"/>
                </a:solidFill>
                <a:latin typeface="Galano Classic"/>
              </a:rPr>
              <a:t>provinciales </a:t>
            </a:r>
            <a:r>
              <a:rPr lang="fr-BE" sz="1800" dirty="0" smtClean="0">
                <a:solidFill>
                  <a:srgbClr val="3ABFC2"/>
                </a:solidFill>
                <a:latin typeface="Galano Classic"/>
              </a:rPr>
              <a:t>Touristiques;</a:t>
            </a:r>
            <a:endParaRPr lang="fr-FR" sz="1800" dirty="0">
              <a:solidFill>
                <a:srgbClr val="3ABFC2"/>
              </a:solidFill>
              <a:latin typeface="Galano Classic"/>
            </a:endParaRPr>
          </a:p>
          <a:p>
            <a:pPr algn="l">
              <a:lnSpc>
                <a:spcPct val="100000"/>
              </a:lnSpc>
              <a:spcBef>
                <a:spcPts val="0"/>
              </a:spcBef>
            </a:pPr>
            <a:r>
              <a:rPr lang="fr-FR" sz="1800" dirty="0">
                <a:solidFill>
                  <a:srgbClr val="3ABFC2"/>
                </a:solidFill>
                <a:latin typeface="Galano Classic"/>
              </a:rPr>
              <a:t>     -  </a:t>
            </a:r>
            <a:r>
              <a:rPr lang="fr-BE" sz="1800" dirty="0">
                <a:solidFill>
                  <a:srgbClr val="3ABFC2"/>
                </a:solidFill>
                <a:latin typeface="Galano Classic"/>
              </a:rPr>
              <a:t>les </a:t>
            </a:r>
            <a:r>
              <a:rPr lang="fr-BE" sz="1800" dirty="0" smtClean="0">
                <a:solidFill>
                  <a:srgbClr val="3ABFC2"/>
                </a:solidFill>
                <a:latin typeface="Galano Classic"/>
              </a:rPr>
              <a:t>Maisons </a:t>
            </a:r>
            <a:r>
              <a:rPr lang="fr-BE" sz="1800" dirty="0">
                <a:solidFill>
                  <a:srgbClr val="3ABFC2"/>
                </a:solidFill>
                <a:latin typeface="Galano Classic"/>
              </a:rPr>
              <a:t>du </a:t>
            </a:r>
            <a:r>
              <a:rPr lang="fr-BE" sz="1800" dirty="0" smtClean="0">
                <a:solidFill>
                  <a:srgbClr val="3ABFC2"/>
                </a:solidFill>
                <a:latin typeface="Galano Classic"/>
              </a:rPr>
              <a:t>Tourisme</a:t>
            </a:r>
            <a:r>
              <a:rPr lang="fr-BE" sz="1800" dirty="0">
                <a:solidFill>
                  <a:srgbClr val="3ABFC2"/>
                </a:solidFill>
                <a:latin typeface="Galano Classic"/>
              </a:rPr>
              <a:t> ;</a:t>
            </a:r>
            <a:endParaRPr lang="fr-FR" sz="1800" dirty="0">
              <a:solidFill>
                <a:srgbClr val="3ABFC2"/>
              </a:solidFill>
              <a:latin typeface="Galano Classic"/>
            </a:endParaRPr>
          </a:p>
          <a:p>
            <a:pPr algn="l">
              <a:lnSpc>
                <a:spcPct val="100000"/>
              </a:lnSpc>
              <a:spcBef>
                <a:spcPts val="0"/>
              </a:spcBef>
            </a:pPr>
            <a:r>
              <a:rPr lang="fr-FR" sz="1800" dirty="0">
                <a:solidFill>
                  <a:srgbClr val="3ABFC2"/>
                </a:solidFill>
                <a:latin typeface="Galano Classic"/>
              </a:rPr>
              <a:t>     -  </a:t>
            </a:r>
            <a:r>
              <a:rPr lang="fr-BE" sz="1800" dirty="0">
                <a:solidFill>
                  <a:srgbClr val="3ABFC2"/>
                </a:solidFill>
                <a:latin typeface="Galano Classic"/>
              </a:rPr>
              <a:t>les </a:t>
            </a:r>
            <a:r>
              <a:rPr lang="fr-BE" sz="1800" dirty="0" smtClean="0">
                <a:solidFill>
                  <a:srgbClr val="3ABFC2"/>
                </a:solidFill>
                <a:latin typeface="Galano Classic"/>
              </a:rPr>
              <a:t>Syndicats d’Initiative </a:t>
            </a:r>
            <a:r>
              <a:rPr lang="fr-BE" sz="1800" dirty="0">
                <a:solidFill>
                  <a:srgbClr val="3ABFC2"/>
                </a:solidFill>
                <a:latin typeface="Galano Classic"/>
              </a:rPr>
              <a:t>constitués en associations sans but lucratif;</a:t>
            </a:r>
            <a:endParaRPr lang="fr-FR" sz="1800" dirty="0">
              <a:solidFill>
                <a:srgbClr val="3ABFC2"/>
              </a:solidFill>
              <a:latin typeface="Galano Classic"/>
            </a:endParaRPr>
          </a:p>
          <a:p>
            <a:pPr algn="l">
              <a:lnSpc>
                <a:spcPct val="100000"/>
              </a:lnSpc>
              <a:spcBef>
                <a:spcPts val="0"/>
              </a:spcBef>
            </a:pPr>
            <a:r>
              <a:rPr lang="fr-FR" sz="1800" dirty="0">
                <a:solidFill>
                  <a:srgbClr val="3ABFC2"/>
                </a:solidFill>
                <a:latin typeface="Galano Classic"/>
              </a:rPr>
              <a:t>     -  </a:t>
            </a:r>
            <a:r>
              <a:rPr lang="fr-BE" sz="1800" dirty="0">
                <a:solidFill>
                  <a:srgbClr val="3ABFC2"/>
                </a:solidFill>
                <a:latin typeface="Galano Classic"/>
              </a:rPr>
              <a:t>les </a:t>
            </a:r>
            <a:r>
              <a:rPr lang="fr-BE" sz="1800" dirty="0" smtClean="0">
                <a:solidFill>
                  <a:srgbClr val="3ABFC2"/>
                </a:solidFill>
                <a:latin typeface="Galano Classic"/>
              </a:rPr>
              <a:t>Offices </a:t>
            </a:r>
            <a:r>
              <a:rPr lang="fr-BE" sz="1800" dirty="0">
                <a:solidFill>
                  <a:srgbClr val="3ABFC2"/>
                </a:solidFill>
                <a:latin typeface="Galano Classic"/>
              </a:rPr>
              <a:t>du </a:t>
            </a:r>
            <a:r>
              <a:rPr lang="fr-BE" sz="1800" dirty="0" smtClean="0">
                <a:solidFill>
                  <a:srgbClr val="3ABFC2"/>
                </a:solidFill>
                <a:latin typeface="Galano Classic"/>
              </a:rPr>
              <a:t>Tourisme</a:t>
            </a:r>
            <a:r>
              <a:rPr lang="fr-BE" sz="1800" dirty="0">
                <a:solidFill>
                  <a:srgbClr val="3ABFC2"/>
                </a:solidFill>
                <a:latin typeface="Galano Classic"/>
              </a:rPr>
              <a:t> </a:t>
            </a:r>
            <a:r>
              <a:rPr lang="fr-BE" sz="1600" dirty="0">
                <a:solidFill>
                  <a:srgbClr val="3ABFC2"/>
                </a:solidFill>
                <a:latin typeface="Galano Classic"/>
              </a:rPr>
              <a:t>(Arrêté du </a:t>
            </a:r>
            <a:r>
              <a:rPr lang="fr-FR" sz="1600" dirty="0">
                <a:solidFill>
                  <a:srgbClr val="3ABFC2"/>
                </a:solidFill>
                <a:latin typeface="Galano Classic"/>
              </a:rPr>
              <a:t>9 février </a:t>
            </a:r>
            <a:r>
              <a:rPr lang="fr-BE" sz="1600" dirty="0" smtClean="0">
                <a:solidFill>
                  <a:srgbClr val="3ABFC2"/>
                </a:solidFill>
                <a:latin typeface="Galano Classic"/>
              </a:rPr>
              <a:t>2017, art.108</a:t>
            </a:r>
            <a:r>
              <a:rPr lang="fr-BE" sz="1600" dirty="0">
                <a:solidFill>
                  <a:srgbClr val="3ABFC2"/>
                </a:solidFill>
                <a:latin typeface="Galano Classic"/>
              </a:rPr>
              <a:t>)</a:t>
            </a:r>
          </a:p>
          <a:p>
            <a:endParaRPr lang="fr-BE" dirty="0"/>
          </a:p>
        </p:txBody>
      </p:sp>
    </p:spTree>
    <p:extLst>
      <p:ext uri="{BB962C8B-B14F-4D97-AF65-F5344CB8AC3E}">
        <p14:creationId xmlns:p14="http://schemas.microsoft.com/office/powerpoint/2010/main" val="2677479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82682" y="335135"/>
            <a:ext cx="9914313" cy="5317519"/>
          </a:xfrm>
        </p:spPr>
        <p:txBody>
          <a:bodyPr>
            <a:normAutofit/>
          </a:bodyPr>
          <a:lstStyle/>
          <a:p>
            <a:pPr marL="285750" indent="-285750" algn="l">
              <a:buFont typeface="Wingdings" panose="05000000000000000000" pitchFamily="2" charset="2"/>
              <a:buChar char="Ø"/>
            </a:pPr>
            <a:r>
              <a:rPr lang="fr-BE" sz="1800" b="1" dirty="0" smtClean="0">
                <a:solidFill>
                  <a:srgbClr val="ED1A3B"/>
                </a:solidFill>
                <a:latin typeface="Galano Classic"/>
              </a:rPr>
              <a:t>SOUS</a:t>
            </a:r>
            <a:r>
              <a:rPr lang="fr-BE" sz="1800" dirty="0" smtClean="0">
                <a:latin typeface="Galano Classic"/>
              </a:rPr>
              <a:t> quelles conditions:</a:t>
            </a:r>
          </a:p>
          <a:p>
            <a:pPr algn="l"/>
            <a:endParaRPr lang="fr-BE" sz="1100" dirty="0" smtClean="0">
              <a:latin typeface="Galano Classic"/>
            </a:endParaRPr>
          </a:p>
          <a:p>
            <a:pPr marL="285750" indent="-285750" algn="l">
              <a:buClr>
                <a:srgbClr val="3ABFC2"/>
              </a:buClr>
              <a:buFont typeface="Courier New" panose="02070309020205020404" pitchFamily="49" charset="0"/>
              <a:buChar char="o"/>
            </a:pPr>
            <a:r>
              <a:rPr lang="fr-BE" sz="1800" dirty="0">
                <a:latin typeface="Galano Classic"/>
              </a:rPr>
              <a:t>disposer d'installations d'accueil et d'information touristiques permanentes et y exercer des activités régulières au moins six mois par an;</a:t>
            </a:r>
            <a:endParaRPr lang="fr-FR" sz="1800" dirty="0">
              <a:latin typeface="Galano Classic"/>
            </a:endParaRPr>
          </a:p>
          <a:p>
            <a:pPr marL="285750" indent="-285750" algn="l">
              <a:buClr>
                <a:srgbClr val="3ABFC2"/>
              </a:buClr>
              <a:buFont typeface="Courier New" panose="02070309020205020404" pitchFamily="49" charset="0"/>
              <a:buChar char="o"/>
            </a:pPr>
            <a:r>
              <a:rPr lang="fr-BE" sz="1800" dirty="0" smtClean="0">
                <a:latin typeface="Galano Classic"/>
              </a:rPr>
              <a:t>n'utiliser </a:t>
            </a:r>
            <a:r>
              <a:rPr lang="fr-BE" sz="1800" dirty="0">
                <a:latin typeface="Galano Classic"/>
              </a:rPr>
              <a:t>le mobilier et le matériel subventionnés qu'aux fins précisées dans la demande de </a:t>
            </a:r>
            <a:r>
              <a:rPr lang="fr-BE" sz="1800" dirty="0" smtClean="0">
                <a:latin typeface="Galano Classic"/>
              </a:rPr>
              <a:t>subvention;</a:t>
            </a:r>
          </a:p>
          <a:p>
            <a:pPr marL="285750" indent="-285750" algn="l">
              <a:buClr>
                <a:srgbClr val="3ABFC2"/>
              </a:buClr>
              <a:buFont typeface="Courier New" panose="02070309020205020404" pitchFamily="49" charset="0"/>
              <a:buChar char="o"/>
            </a:pPr>
            <a:r>
              <a:rPr lang="fr-BE" sz="1800" dirty="0" smtClean="0">
                <a:latin typeface="Galano Classic"/>
              </a:rPr>
              <a:t>disposer </a:t>
            </a:r>
            <a:r>
              <a:rPr lang="fr-BE" sz="1800" dirty="0">
                <a:latin typeface="Galano Classic"/>
              </a:rPr>
              <a:t>de moyens financiers suffisants pour pouvoir procéder à l'entretien et aux réparations normales du mobilier et du matériel </a:t>
            </a:r>
            <a:r>
              <a:rPr lang="fr-BE" sz="1800" dirty="0" smtClean="0">
                <a:latin typeface="Galano Classic"/>
              </a:rPr>
              <a:t>subventionnés;</a:t>
            </a:r>
            <a:endParaRPr lang="fr-FR" sz="1800" dirty="0" smtClean="0">
              <a:latin typeface="Galano Classic"/>
            </a:endParaRPr>
          </a:p>
          <a:p>
            <a:pPr marL="285750" indent="-285750" algn="l">
              <a:buClr>
                <a:srgbClr val="3ABFC2"/>
              </a:buClr>
              <a:buFont typeface="Courier New" panose="02070309020205020404" pitchFamily="49" charset="0"/>
              <a:buChar char="o"/>
            </a:pPr>
            <a:r>
              <a:rPr lang="fr-BE" sz="1800" dirty="0" smtClean="0">
                <a:latin typeface="Galano Classic"/>
              </a:rPr>
              <a:t>disposer </a:t>
            </a:r>
            <a:r>
              <a:rPr lang="fr-BE" sz="1800" dirty="0">
                <a:latin typeface="Galano Classic"/>
              </a:rPr>
              <a:t>de locaux réservés à l'activité touristique permettant l'usage et/ou l'entreposage du mobilier et du matériel subventionnés dans de bonnes conditions de sécurité et de </a:t>
            </a:r>
            <a:r>
              <a:rPr lang="fr-BE" sz="1800" dirty="0" smtClean="0">
                <a:latin typeface="Galano Classic"/>
              </a:rPr>
              <a:t>conservation;</a:t>
            </a:r>
            <a:endParaRPr lang="fr-FR" sz="1800" dirty="0" smtClean="0">
              <a:latin typeface="Galano Classic"/>
            </a:endParaRPr>
          </a:p>
          <a:p>
            <a:pPr marL="285750" indent="-285750" algn="l">
              <a:buClr>
                <a:srgbClr val="3ABFC2"/>
              </a:buClr>
              <a:buFont typeface="Courier New" panose="02070309020205020404" pitchFamily="49" charset="0"/>
              <a:buChar char="o"/>
            </a:pPr>
            <a:r>
              <a:rPr lang="fr-BE" sz="1800" dirty="0" smtClean="0">
                <a:latin typeface="Galano Classic"/>
              </a:rPr>
              <a:t>accepter </a:t>
            </a:r>
            <a:r>
              <a:rPr lang="fr-BE" sz="1800" dirty="0">
                <a:latin typeface="Galano Classic"/>
              </a:rPr>
              <a:t>le contrôle des installations et de l'utilisation du mobilier et du matériel subventionnés par le personnel compétent du Commissariat général au </a:t>
            </a:r>
            <a:r>
              <a:rPr lang="fr-BE" sz="1800" dirty="0" smtClean="0">
                <a:latin typeface="Galano Classic"/>
              </a:rPr>
              <a:t>Tourisme;</a:t>
            </a:r>
            <a:endParaRPr lang="fr-FR" sz="1800" dirty="0" smtClean="0">
              <a:latin typeface="Galano Classic"/>
            </a:endParaRPr>
          </a:p>
          <a:p>
            <a:pPr marL="285750" indent="-285750" algn="l">
              <a:buClr>
                <a:srgbClr val="3ABFC2"/>
              </a:buClr>
              <a:buFont typeface="Courier New" panose="02070309020205020404" pitchFamily="49" charset="0"/>
              <a:buChar char="o"/>
            </a:pPr>
            <a:r>
              <a:rPr lang="fr-BE" sz="1800" dirty="0" smtClean="0">
                <a:latin typeface="Galano Classic"/>
              </a:rPr>
              <a:t>s'engager </a:t>
            </a:r>
            <a:r>
              <a:rPr lang="fr-BE" sz="1800" dirty="0">
                <a:latin typeface="Galano Classic"/>
              </a:rPr>
              <a:t>à rembourser le montant de la subvention s'ils cessent toute activité dans un délai de cinq ans, commençant le 1er janvier de l'année qui suit celle de l'imputation budgétaire de la </a:t>
            </a:r>
            <a:r>
              <a:rPr lang="fr-BE" sz="1800" dirty="0" smtClean="0">
                <a:latin typeface="Galano Classic"/>
              </a:rPr>
              <a:t>subvention.</a:t>
            </a:r>
            <a:endParaRPr lang="fr-BE" sz="1800" dirty="0">
              <a:latin typeface="Galano Classic"/>
            </a:endParaRPr>
          </a:p>
          <a:p>
            <a:pPr algn="l"/>
            <a:endParaRPr lang="fr-BE" sz="1800" dirty="0">
              <a:latin typeface="Galano Classic"/>
            </a:endParaRPr>
          </a:p>
        </p:txBody>
      </p:sp>
    </p:spTree>
    <p:extLst>
      <p:ext uri="{BB962C8B-B14F-4D97-AF65-F5344CB8AC3E}">
        <p14:creationId xmlns:p14="http://schemas.microsoft.com/office/powerpoint/2010/main" val="4414559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52450" y="312827"/>
            <a:ext cx="9404466" cy="485195"/>
          </a:xfrm>
        </p:spPr>
        <p:txBody>
          <a:bodyPr>
            <a:normAutofit lnSpcReduction="10000"/>
          </a:bodyPr>
          <a:lstStyle/>
          <a:p>
            <a:r>
              <a:rPr lang="fr-BE" sz="1600" dirty="0">
                <a:solidFill>
                  <a:srgbClr val="3ABFC2"/>
                </a:solidFill>
                <a:latin typeface="Galano Classic"/>
              </a:rPr>
              <a:t>Le type, la qualité, la quantité et le prix maximum du mobilier et du matériel susceptibles d'être subventionnés, sont déterminés à l'annexe 30 de l’Arrêté ministériel du 26 juin </a:t>
            </a:r>
            <a:r>
              <a:rPr lang="fr-BE" sz="1600" dirty="0" smtClean="0">
                <a:solidFill>
                  <a:srgbClr val="3ABFC2"/>
                </a:solidFill>
                <a:latin typeface="Galano Classic"/>
              </a:rPr>
              <a:t>2017.</a:t>
            </a:r>
            <a:endParaRPr lang="fr-FR" sz="1600" dirty="0">
              <a:solidFill>
                <a:srgbClr val="3ABFC2"/>
              </a:solidFill>
              <a:latin typeface="Galano Classic"/>
            </a:endParaRPr>
          </a:p>
          <a:p>
            <a:endParaRPr lang="fr-BE" dirty="0"/>
          </a:p>
        </p:txBody>
      </p:sp>
      <p:graphicFrame>
        <p:nvGraphicFramePr>
          <p:cNvPr id="2" name="Tableau 1"/>
          <p:cNvGraphicFramePr>
            <a:graphicFrameLocks noGrp="1"/>
          </p:cNvGraphicFramePr>
          <p:nvPr>
            <p:extLst>
              <p:ext uri="{D42A27DB-BD31-4B8C-83A1-F6EECF244321}">
                <p14:modId xmlns:p14="http://schemas.microsoft.com/office/powerpoint/2010/main" val="3961407345"/>
              </p:ext>
            </p:extLst>
          </p:nvPr>
        </p:nvGraphicFramePr>
        <p:xfrm>
          <a:off x="1338348" y="856217"/>
          <a:ext cx="9567949" cy="5286893"/>
        </p:xfrm>
        <a:graphic>
          <a:graphicData uri="http://schemas.openxmlformats.org/drawingml/2006/table">
            <a:tbl>
              <a:tblPr firstRow="1" firstCol="1" bandRow="1">
                <a:tableStyleId>{5C22544A-7EE6-4342-B048-85BDC9FD1C3A}</a:tableStyleId>
              </a:tblPr>
              <a:tblGrid>
                <a:gridCol w="1720708">
                  <a:extLst>
                    <a:ext uri="{9D8B030D-6E8A-4147-A177-3AD203B41FA5}">
                      <a16:colId xmlns:a16="http://schemas.microsoft.com/office/drawing/2014/main" val="3273013400"/>
                    </a:ext>
                  </a:extLst>
                </a:gridCol>
                <a:gridCol w="7847241">
                  <a:extLst>
                    <a:ext uri="{9D8B030D-6E8A-4147-A177-3AD203B41FA5}">
                      <a16:colId xmlns:a16="http://schemas.microsoft.com/office/drawing/2014/main" val="2642846169"/>
                    </a:ext>
                  </a:extLst>
                </a:gridCol>
              </a:tblGrid>
              <a:tr h="173586">
                <a:tc>
                  <a:txBody>
                    <a:bodyPr/>
                    <a:lstStyle/>
                    <a:p>
                      <a:pPr algn="ctr">
                        <a:spcAft>
                          <a:spcPts val="0"/>
                        </a:spcAft>
                      </a:pPr>
                      <a:r>
                        <a:rPr lang="fr-FR" sz="1050" u="sng" dirty="0">
                          <a:solidFill>
                            <a:sysClr val="windowText" lastClr="000000"/>
                          </a:solidFill>
                          <a:effectLst/>
                        </a:rPr>
                        <a:t>Types</a:t>
                      </a:r>
                      <a:endParaRPr lang="fr-BE" sz="105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nchor="ctr">
                    <a:solidFill>
                      <a:srgbClr val="ED1A3B"/>
                    </a:solidFill>
                  </a:tcPr>
                </a:tc>
                <a:tc>
                  <a:txBody>
                    <a:bodyPr/>
                    <a:lstStyle/>
                    <a:p>
                      <a:pPr algn="ctr">
                        <a:spcAft>
                          <a:spcPts val="0"/>
                        </a:spcAft>
                      </a:pPr>
                      <a:r>
                        <a:rPr lang="fr-FR" sz="1050" u="sng" dirty="0">
                          <a:solidFill>
                            <a:sysClr val="windowText" lastClr="000000"/>
                          </a:solidFill>
                          <a:effectLst/>
                        </a:rPr>
                        <a:t>Détails</a:t>
                      </a:r>
                      <a:endParaRPr lang="fr-BE" sz="105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nchor="ctr">
                    <a:solidFill>
                      <a:srgbClr val="ED1A3B"/>
                    </a:solidFill>
                  </a:tcPr>
                </a:tc>
                <a:extLst>
                  <a:ext uri="{0D108BD9-81ED-4DB2-BD59-A6C34878D82A}">
                    <a16:rowId xmlns:a16="http://schemas.microsoft.com/office/drawing/2014/main" val="1988102128"/>
                  </a:ext>
                </a:extLst>
              </a:tr>
              <a:tr h="235619">
                <a:tc>
                  <a:txBody>
                    <a:bodyPr/>
                    <a:lstStyle/>
                    <a:p>
                      <a:pPr marL="342900" lvl="0" indent="-342900">
                        <a:spcAft>
                          <a:spcPts val="0"/>
                        </a:spcAft>
                        <a:buFont typeface="Wingdings" panose="05000000000000000000" pitchFamily="2" charset="2"/>
                        <a:buChar char=""/>
                      </a:pPr>
                      <a:r>
                        <a:rPr lang="fr-FR" sz="900" u="sng" dirty="0">
                          <a:solidFill>
                            <a:sysClr val="windowText" lastClr="000000"/>
                          </a:solidFill>
                          <a:effectLst/>
                        </a:rPr>
                        <a:t>Mobilier d’accueil</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Comptoir-bureau et chaises</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3152452044"/>
                  </a:ext>
                </a:extLst>
              </a:tr>
              <a:tr h="173586">
                <a:tc>
                  <a:txBody>
                    <a:bodyPr/>
                    <a:lstStyle/>
                    <a:p>
                      <a:pP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Salon (table basse et fauteuils)</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1299891410"/>
                  </a:ext>
                </a:extLst>
              </a:tr>
              <a:tr h="173586">
                <a:tc>
                  <a:txBody>
                    <a:bodyPr/>
                    <a:lstStyle/>
                    <a:p>
                      <a:pP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Présentoirs fixes et/ou mobiles</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1271810586"/>
                  </a:ext>
                </a:extLst>
              </a:tr>
              <a:tr h="173586">
                <a:tc>
                  <a:txBody>
                    <a:bodyPr/>
                    <a:lstStyle/>
                    <a:p>
                      <a:pP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Panneau d’affichage lumineux</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3229612485"/>
                  </a:ext>
                </a:extLst>
              </a:tr>
              <a:tr h="173586">
                <a:tc>
                  <a:txBody>
                    <a:bodyPr/>
                    <a:lstStyle/>
                    <a:p>
                      <a:pP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Stand d’exposition / tonnelle</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3018524381"/>
                  </a:ext>
                </a:extLst>
              </a:tr>
              <a:tr h="288482">
                <a:tc>
                  <a:txBody>
                    <a:bodyPr/>
                    <a:lstStyle/>
                    <a:p>
                      <a:pPr marL="342900" lvl="0" indent="-342900">
                        <a:spcAft>
                          <a:spcPts val="0"/>
                        </a:spcAft>
                        <a:buFont typeface="Wingdings" panose="05000000000000000000" pitchFamily="2" charset="2"/>
                        <a:buChar char=""/>
                      </a:pPr>
                      <a:r>
                        <a:rPr lang="fr-FR" sz="900" u="sng" dirty="0">
                          <a:solidFill>
                            <a:sysClr val="windowText" lastClr="000000"/>
                          </a:solidFill>
                          <a:effectLst/>
                        </a:rPr>
                        <a:t>Mobilier de gestion</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TV pour la diffusion permanente d’informations touristiques, lecteur CD, lecteur DVD et graveur</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3260335086"/>
                  </a:ext>
                </a:extLst>
              </a:tr>
              <a:tr h="288482">
                <a:tc>
                  <a:txBody>
                    <a:bodyPr/>
                    <a:lstStyle/>
                    <a:p>
                      <a:pP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Rétroprojecteur et écran pour la réalisation et/ou projection d’un montage audiovisuel et leurs accessoires</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2183165479"/>
                  </a:ext>
                </a:extLst>
              </a:tr>
              <a:tr h="173586">
                <a:tc>
                  <a:txBody>
                    <a:bodyPr/>
                    <a:lstStyle/>
                    <a:p>
                      <a:pPr algn="ctr">
                        <a:spcAft>
                          <a:spcPts val="0"/>
                        </a:spcAft>
                      </a:pPr>
                      <a:r>
                        <a:rPr lang="fr-FR" sz="900" u="none" strike="noStrike"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Bureaux</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2296155872"/>
                  </a:ext>
                </a:extLst>
              </a:tr>
              <a:tr h="173586">
                <a:tc>
                  <a:txBody>
                    <a:bodyPr/>
                    <a:lstStyle/>
                    <a:p>
                      <a:pPr algn="ct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Sièges de bureaux</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821520579"/>
                  </a:ext>
                </a:extLst>
              </a:tr>
              <a:tr h="173586">
                <a:tc>
                  <a:txBody>
                    <a:bodyPr/>
                    <a:lstStyle/>
                    <a:p>
                      <a:pPr algn="ct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Armoires</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641978709"/>
                  </a:ext>
                </a:extLst>
              </a:tr>
              <a:tr h="173586">
                <a:tc>
                  <a:txBody>
                    <a:bodyPr/>
                    <a:lstStyle/>
                    <a:p>
                      <a:pPr algn="ct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Rayonnage pour entreposer la documentation touristique</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2913033016"/>
                  </a:ext>
                </a:extLst>
              </a:tr>
              <a:tr h="173586">
                <a:tc>
                  <a:txBody>
                    <a:bodyPr/>
                    <a:lstStyle/>
                    <a:p>
                      <a:pPr algn="ct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Tables et chaises pour salle de réunion </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2040125480"/>
                  </a:ext>
                </a:extLst>
              </a:tr>
              <a:tr h="173586">
                <a:tc>
                  <a:txBody>
                    <a:bodyPr/>
                    <a:lstStyle/>
                    <a:p>
                      <a:pPr algn="ct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Vitrines</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212624300"/>
                  </a:ext>
                </a:extLst>
              </a:tr>
              <a:tr h="173586">
                <a:tc>
                  <a:txBody>
                    <a:bodyPr/>
                    <a:lstStyle/>
                    <a:p>
                      <a:pPr algn="ct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Etagères</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3602117034"/>
                  </a:ext>
                </a:extLst>
              </a:tr>
              <a:tr h="288482">
                <a:tc>
                  <a:txBody>
                    <a:bodyPr/>
                    <a:lstStyle/>
                    <a:p>
                      <a:pPr marL="342900" lvl="0" indent="-342900">
                        <a:spcAft>
                          <a:spcPts val="0"/>
                        </a:spcAft>
                        <a:buFont typeface="Wingdings" panose="05000000000000000000" pitchFamily="2" charset="2"/>
                        <a:buChar char=""/>
                      </a:pPr>
                      <a:r>
                        <a:rPr lang="fr-FR" sz="900" u="sng" dirty="0">
                          <a:solidFill>
                            <a:sysClr val="windowText" lastClr="000000"/>
                          </a:solidFill>
                          <a:effectLst/>
                        </a:rPr>
                        <a:t>Matériel de gestion</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Serveur de bases de données et ses accessoires, dont la configuration est adaptée aux tâches quotidiennes</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361220466"/>
                  </a:ext>
                </a:extLst>
              </a:tr>
              <a:tr h="353427">
                <a:tc>
                  <a:txBody>
                    <a:bodyPr/>
                    <a:lstStyle/>
                    <a:p>
                      <a:pPr algn="ct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Matériel informatique (hardware, software et accessoires) dont la configuration est adaptée aux tâches quotidiennes (PC, portable, tablettes et assimilés)</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3112290732"/>
                  </a:ext>
                </a:extLst>
              </a:tr>
              <a:tr h="309480">
                <a:tc>
                  <a:txBody>
                    <a:bodyPr/>
                    <a:lstStyle/>
                    <a:p>
                      <a:pPr algn="ct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Imprimante/photocopieuse multifonctions</a:t>
                      </a:r>
                      <a:endParaRPr lang="fr-BE" sz="900" dirty="0">
                        <a:effectLst/>
                      </a:endParaRPr>
                    </a:p>
                    <a:p>
                      <a:pPr marL="201295">
                        <a:spcAft>
                          <a:spcPts val="0"/>
                        </a:spcAft>
                      </a:pPr>
                      <a:r>
                        <a:rPr lang="fr-FR" sz="900" dirty="0">
                          <a:effectLst/>
                        </a:rPr>
                        <a:t>(fonction fax, scanner, imprimante et copie)</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949803404"/>
                  </a:ext>
                </a:extLst>
              </a:tr>
              <a:tr h="309480">
                <a:tc>
                  <a:txBody>
                    <a:bodyPr/>
                    <a:lstStyle/>
                    <a:p>
                      <a:pPr algn="ct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Centrale téléphonique, borne Wi-Fi et appareils de télécommunication </a:t>
                      </a:r>
                      <a:endParaRPr lang="fr-BE" sz="900" dirty="0">
                        <a:effectLst/>
                      </a:endParaRPr>
                    </a:p>
                    <a:p>
                      <a:pPr marL="201295">
                        <a:spcAft>
                          <a:spcPts val="0"/>
                        </a:spcAft>
                      </a:pPr>
                      <a:r>
                        <a:rPr lang="fr-FR" sz="900" dirty="0">
                          <a:effectLst/>
                        </a:rPr>
                        <a:t>(GSM, Smartphones et assimilés)</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1512083241"/>
                  </a:ext>
                </a:extLst>
              </a:tr>
              <a:tr h="235619">
                <a:tc>
                  <a:txBody>
                    <a:bodyPr/>
                    <a:lstStyle/>
                    <a:p>
                      <a:pPr algn="ct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Matériel de téléchargement et d’enregistrement de fichiers audio et vidéo</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3356163852"/>
                  </a:ext>
                </a:extLst>
              </a:tr>
              <a:tr h="288482">
                <a:tc>
                  <a:txBody>
                    <a:bodyPr/>
                    <a:lstStyle/>
                    <a:p>
                      <a:pPr algn="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Caisse enregistreuse compatible avec l’outil de statistique et de billetterie mis en place par le Commissariat général au Tourisme</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792980931"/>
                  </a:ext>
                </a:extLst>
              </a:tr>
              <a:tr h="173586">
                <a:tc>
                  <a:txBody>
                    <a:bodyPr/>
                    <a:lstStyle/>
                    <a:p>
                      <a:pPr algn="r">
                        <a:spcAft>
                          <a:spcPts val="0"/>
                        </a:spcAft>
                      </a:pPr>
                      <a:r>
                        <a:rPr lang="fr-FR" sz="900" dirty="0">
                          <a:solidFill>
                            <a:sysClr val="windowText" lastClr="000000"/>
                          </a:solidFill>
                          <a:effectLst/>
                        </a:rPr>
                        <a:t> </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tc>
                  <a:txBody>
                    <a:bodyPr/>
                    <a:lstStyle/>
                    <a:p>
                      <a:pPr marL="342900" lvl="0" indent="-342900">
                        <a:spcAft>
                          <a:spcPts val="0"/>
                        </a:spcAft>
                        <a:buFont typeface="Wingdings" panose="05000000000000000000" pitchFamily="2" charset="2"/>
                        <a:buChar char=""/>
                      </a:pPr>
                      <a:r>
                        <a:rPr lang="fr-FR" sz="900" dirty="0">
                          <a:effectLst/>
                        </a:rPr>
                        <a:t>GPS</a:t>
                      </a:r>
                      <a:endParaRPr lang="fr-BE" sz="900" dirty="0">
                        <a:effectLst/>
                        <a:latin typeface="Times New Roman" panose="02020603050405020304" pitchFamily="18" charset="0"/>
                        <a:ea typeface="Times New Roman" panose="02020603050405020304" pitchFamily="18" charset="0"/>
                      </a:endParaRPr>
                    </a:p>
                  </a:txBody>
                  <a:tcPr marL="49930" marR="49930" marT="0" marB="0">
                    <a:solidFill>
                      <a:srgbClr val="3ABFC2"/>
                    </a:solidFill>
                  </a:tcPr>
                </a:tc>
                <a:extLst>
                  <a:ext uri="{0D108BD9-81ED-4DB2-BD59-A6C34878D82A}">
                    <a16:rowId xmlns:a16="http://schemas.microsoft.com/office/drawing/2014/main" val="868092972"/>
                  </a:ext>
                </a:extLst>
              </a:tr>
              <a:tr h="432722">
                <a:tc gridSpan="2">
                  <a:txBody>
                    <a:bodyPr/>
                    <a:lstStyle/>
                    <a:p>
                      <a:pPr marL="342900" lvl="0" indent="-342900">
                        <a:spcAft>
                          <a:spcPts val="0"/>
                        </a:spcAft>
                        <a:buFont typeface="Wingdings" panose="05000000000000000000" pitchFamily="2" charset="2"/>
                        <a:buChar char=""/>
                      </a:pPr>
                      <a:r>
                        <a:rPr lang="fr-FR" sz="900" dirty="0">
                          <a:solidFill>
                            <a:sysClr val="windowText" lastClr="000000"/>
                          </a:solidFill>
                          <a:effectLst/>
                        </a:rPr>
                        <a:t>Tout autre mobilier d’accueil ou de gestion dûment justifié et accepté par le Commissariat général au Tourisme et approuvé par le Ministre.</a:t>
                      </a:r>
                      <a:endParaRPr lang="fr-BE" sz="900" dirty="0">
                        <a:solidFill>
                          <a:sysClr val="windowText" lastClr="000000"/>
                        </a:solidFill>
                        <a:effectLst/>
                      </a:endParaRPr>
                    </a:p>
                    <a:p>
                      <a:pPr marL="342900" lvl="0" indent="-342900">
                        <a:spcAft>
                          <a:spcPts val="0"/>
                        </a:spcAft>
                        <a:buFont typeface="Wingdings" panose="05000000000000000000" pitchFamily="2" charset="2"/>
                        <a:buChar char=""/>
                      </a:pPr>
                      <a:r>
                        <a:rPr lang="fr-FR" sz="900" dirty="0">
                          <a:solidFill>
                            <a:sysClr val="windowText" lastClr="000000"/>
                          </a:solidFill>
                          <a:effectLst/>
                        </a:rPr>
                        <a:t>La liste peut être adaptée pour tenir compte des évolutions technologiques futures.</a:t>
                      </a:r>
                      <a:endParaRPr lang="fr-BE" sz="900" dirty="0">
                        <a:solidFill>
                          <a:sysClr val="windowText" lastClr="000000"/>
                        </a:solidFill>
                        <a:effectLst/>
                        <a:latin typeface="Times New Roman" panose="02020603050405020304" pitchFamily="18" charset="0"/>
                        <a:ea typeface="Times New Roman" panose="02020603050405020304" pitchFamily="18" charset="0"/>
                      </a:endParaRPr>
                    </a:p>
                  </a:txBody>
                  <a:tcPr marL="49930" marR="49930" marT="0" marB="0">
                    <a:solidFill>
                      <a:srgbClr val="A6E2E3"/>
                    </a:solidFill>
                  </a:tcPr>
                </a:tc>
                <a:tc hMerge="1">
                  <a:txBody>
                    <a:bodyPr/>
                    <a:lstStyle/>
                    <a:p>
                      <a:endParaRPr lang="fr-BE"/>
                    </a:p>
                  </a:txBody>
                  <a:tcPr/>
                </a:tc>
                <a:extLst>
                  <a:ext uri="{0D108BD9-81ED-4DB2-BD59-A6C34878D82A}">
                    <a16:rowId xmlns:a16="http://schemas.microsoft.com/office/drawing/2014/main" val="2885958063"/>
                  </a:ext>
                </a:extLst>
              </a:tr>
            </a:tbl>
          </a:graphicData>
        </a:graphic>
      </p:graphicFrame>
    </p:spTree>
    <p:extLst>
      <p:ext uri="{BB962C8B-B14F-4D97-AF65-F5344CB8AC3E}">
        <p14:creationId xmlns:p14="http://schemas.microsoft.com/office/powerpoint/2010/main" val="96415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56210" y="212956"/>
            <a:ext cx="10440786" cy="5431386"/>
          </a:xfrm>
        </p:spPr>
        <p:txBody>
          <a:bodyPr>
            <a:normAutofit/>
          </a:bodyPr>
          <a:lstStyle/>
          <a:p>
            <a:pPr marL="342900" lvl="1" indent="-342900">
              <a:spcBef>
                <a:spcPts val="1000"/>
              </a:spcBef>
              <a:buClr>
                <a:srgbClr val="3ABFC2"/>
              </a:buClr>
              <a:buSzTx/>
              <a:buFont typeface="Wingdings" panose="05000000000000000000" pitchFamily="2" charset="2"/>
              <a:buChar char="q"/>
            </a:pPr>
            <a:r>
              <a:rPr lang="fr-BE" b="1" u="sng" dirty="0" smtClean="0">
                <a:solidFill>
                  <a:schemeClr val="tx1"/>
                </a:solidFill>
                <a:latin typeface="Galano Classic"/>
              </a:rPr>
              <a:t>Missions Redéfinies: </a:t>
            </a:r>
          </a:p>
          <a:p>
            <a:pPr marL="0" lvl="1">
              <a:spcBef>
                <a:spcPts val="1000"/>
              </a:spcBef>
              <a:buClrTx/>
              <a:buSzTx/>
            </a:pPr>
            <a:r>
              <a:rPr lang="fr-BE" sz="2500" b="1" dirty="0">
                <a:solidFill>
                  <a:schemeClr val="tx1"/>
                </a:solidFill>
                <a:latin typeface="Galano Classic"/>
              </a:rPr>
              <a:t>	</a:t>
            </a:r>
            <a:endParaRPr lang="fr-BE" sz="2500" b="1" dirty="0" smtClean="0">
              <a:solidFill>
                <a:schemeClr val="tx1"/>
              </a:solidFill>
              <a:latin typeface="Galano Classic"/>
            </a:endParaRPr>
          </a:p>
          <a:p>
            <a:pPr marL="342900" lvl="1" indent="-342900">
              <a:spcBef>
                <a:spcPts val="1000"/>
              </a:spcBef>
              <a:buClrTx/>
              <a:buSzTx/>
              <a:buFont typeface="Wingdings" panose="05000000000000000000" pitchFamily="2" charset="2"/>
              <a:buChar char="ü"/>
            </a:pPr>
            <a:r>
              <a:rPr lang="fr-BE" sz="2000" b="1" u="sng" dirty="0" smtClean="0">
                <a:latin typeface="Galano Classic"/>
              </a:rPr>
              <a:t>LES </a:t>
            </a:r>
            <a:r>
              <a:rPr lang="fr-BE" sz="2000" b="1" u="sng" dirty="0">
                <a:latin typeface="Galano Classic"/>
              </a:rPr>
              <a:t>FEDERATIONS TOURISTIQUES </a:t>
            </a:r>
            <a:r>
              <a:rPr lang="fr-BE" sz="2000" b="1" u="sng" dirty="0" smtClean="0">
                <a:latin typeface="Galano Classic"/>
              </a:rPr>
              <a:t>PROVINCIALES</a:t>
            </a:r>
          </a:p>
          <a:p>
            <a:pPr marL="0" lvl="1" algn="ctr">
              <a:spcBef>
                <a:spcPts val="1000"/>
              </a:spcBef>
              <a:buClrTx/>
              <a:buSzTx/>
            </a:pPr>
            <a:endParaRPr lang="fr-BE" b="1" u="sng" dirty="0">
              <a:solidFill>
                <a:schemeClr val="tx1"/>
              </a:solidFill>
              <a:latin typeface="Galano Classic"/>
            </a:endParaRPr>
          </a:p>
          <a:p>
            <a:pPr marL="457200" lvl="0" indent="-457200">
              <a:buClr>
                <a:srgbClr val="3ABFC2"/>
              </a:buClr>
              <a:buFont typeface="Wingdings" panose="05000000000000000000" pitchFamily="2" charset="2"/>
              <a:buChar char="v"/>
            </a:pPr>
            <a:r>
              <a:rPr lang="fr-BE" sz="1800" b="0" dirty="0" smtClean="0">
                <a:solidFill>
                  <a:schemeClr val="tx1"/>
                </a:solidFill>
              </a:rPr>
              <a:t>L’étude</a:t>
            </a:r>
            <a:r>
              <a:rPr lang="fr-BE" sz="1800" b="0" dirty="0">
                <a:solidFill>
                  <a:schemeClr val="tx1"/>
                </a:solidFill>
              </a:rPr>
              <a:t>, la conception, l’élaboration et l’organisation d’actions à l’échelon provincial et </a:t>
            </a:r>
            <a:r>
              <a:rPr lang="fr-BE" sz="1800" b="0" dirty="0" smtClean="0">
                <a:solidFill>
                  <a:schemeClr val="tx1"/>
                </a:solidFill>
              </a:rPr>
              <a:t>supra communal </a:t>
            </a:r>
            <a:r>
              <a:rPr lang="fr-BE" sz="1800" b="0" dirty="0">
                <a:solidFill>
                  <a:schemeClr val="tx1"/>
                </a:solidFill>
              </a:rPr>
              <a:t>en concertation avec les organismes touristiques de son ressort, la ou les intercommunales de son ressort œuvrant dans le tourisme, ainsi qu’avec tout service de son administration communale ou provinciale en charge d’une attraction touristique </a:t>
            </a:r>
            <a:r>
              <a:rPr lang="fr-BE" sz="1800" b="0" dirty="0" smtClean="0">
                <a:solidFill>
                  <a:schemeClr val="tx1"/>
                </a:solidFill>
              </a:rPr>
              <a:t>;</a:t>
            </a:r>
          </a:p>
          <a:p>
            <a:pPr lvl="0">
              <a:buClr>
                <a:srgbClr val="3ABFC2"/>
              </a:buClr>
            </a:pPr>
            <a:endParaRPr lang="fr-FR" sz="1800" b="0" dirty="0">
              <a:solidFill>
                <a:schemeClr val="tx1"/>
              </a:solidFill>
            </a:endParaRPr>
          </a:p>
          <a:p>
            <a:pPr marL="457200" lvl="0" indent="-457200">
              <a:buClr>
                <a:srgbClr val="3ABFC2"/>
              </a:buClr>
              <a:buFont typeface="Wingdings" panose="05000000000000000000" pitchFamily="2" charset="2"/>
              <a:buChar char="v"/>
            </a:pPr>
            <a:r>
              <a:rPr lang="fr-BE" sz="1800" b="0" dirty="0" smtClean="0">
                <a:solidFill>
                  <a:schemeClr val="tx1"/>
                </a:solidFill>
              </a:rPr>
              <a:t>La </a:t>
            </a:r>
            <a:r>
              <a:rPr lang="fr-BE" sz="1800" b="0" dirty="0">
                <a:solidFill>
                  <a:schemeClr val="tx1"/>
                </a:solidFill>
              </a:rPr>
              <a:t>promotion des actions visées au point </a:t>
            </a:r>
            <a:r>
              <a:rPr lang="fr-BE" sz="1800" b="0" dirty="0" smtClean="0">
                <a:solidFill>
                  <a:schemeClr val="tx1"/>
                </a:solidFill>
              </a:rPr>
              <a:t>précédent;</a:t>
            </a:r>
            <a:endParaRPr lang="fr-BE" sz="1800" b="0" dirty="0">
              <a:solidFill>
                <a:schemeClr val="tx1"/>
              </a:solidFill>
            </a:endParaRPr>
          </a:p>
          <a:p>
            <a:pPr lvl="0">
              <a:buClr>
                <a:srgbClr val="3ABFC2"/>
              </a:buClr>
            </a:pPr>
            <a:endParaRPr lang="fr-FR" sz="1800" b="0" dirty="0">
              <a:solidFill>
                <a:schemeClr val="tx1"/>
              </a:solidFill>
            </a:endParaRPr>
          </a:p>
          <a:p>
            <a:pPr marL="457200" lvl="0" indent="-457200">
              <a:buClr>
                <a:srgbClr val="3ABFC2"/>
              </a:buClr>
              <a:buFont typeface="Wingdings" panose="05000000000000000000" pitchFamily="2" charset="2"/>
              <a:buChar char="v"/>
            </a:pPr>
            <a:r>
              <a:rPr lang="fr-BE" sz="1800" b="0" dirty="0" smtClean="0">
                <a:solidFill>
                  <a:schemeClr val="tx1"/>
                </a:solidFill>
              </a:rPr>
              <a:t>Le </a:t>
            </a:r>
            <a:r>
              <a:rPr lang="fr-BE" sz="1800" b="0" dirty="0">
                <a:solidFill>
                  <a:schemeClr val="tx1"/>
                </a:solidFill>
              </a:rPr>
              <a:t>soutien aux organismes touristiques à un meilleur usage des nouvelles technologies de l’information et de la communication dans le cadre de leurs missions, sous la coordination du Commissariat général au </a:t>
            </a:r>
            <a:r>
              <a:rPr lang="fr-BE" sz="1800" b="0" dirty="0" smtClean="0">
                <a:solidFill>
                  <a:schemeClr val="tx1"/>
                </a:solidFill>
              </a:rPr>
              <a:t>Tourisme.</a:t>
            </a:r>
            <a:endParaRPr lang="fr-BE" sz="1800" b="0" u="sng" dirty="0">
              <a:solidFill>
                <a:schemeClr val="tx1"/>
              </a:solidFill>
              <a:latin typeface="Galano Classic"/>
            </a:endParaRPr>
          </a:p>
        </p:txBody>
      </p:sp>
    </p:spTree>
    <p:extLst>
      <p:ext uri="{BB962C8B-B14F-4D97-AF65-F5344CB8AC3E}">
        <p14:creationId xmlns:p14="http://schemas.microsoft.com/office/powerpoint/2010/main" val="38439725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4371" y="892089"/>
            <a:ext cx="9144000" cy="4993322"/>
          </a:xfrm>
        </p:spPr>
        <p:txBody>
          <a:bodyPr>
            <a:normAutofit/>
          </a:bodyPr>
          <a:lstStyle/>
          <a:p>
            <a:pPr marL="342900" indent="-342900" algn="l">
              <a:buFont typeface="Wingdings" panose="05000000000000000000" pitchFamily="2" charset="2"/>
              <a:buChar char="Ø"/>
            </a:pPr>
            <a:r>
              <a:rPr lang="fr-BE" sz="2000" b="1" dirty="0" smtClean="0">
                <a:solidFill>
                  <a:srgbClr val="ED1A3B"/>
                </a:solidFill>
                <a:latin typeface="Galano Classic"/>
              </a:rPr>
              <a:t>Introduction</a:t>
            </a:r>
            <a:r>
              <a:rPr lang="fr-BE" sz="2000" dirty="0" smtClean="0">
                <a:latin typeface="Galano Classic"/>
              </a:rPr>
              <a:t> de la demande:</a:t>
            </a:r>
          </a:p>
          <a:p>
            <a:pPr marL="342900" indent="-342900" algn="l">
              <a:buFont typeface="Wingdings" panose="05000000000000000000" pitchFamily="2" charset="2"/>
              <a:buChar char="Ø"/>
            </a:pPr>
            <a:endParaRPr lang="fr-BE" sz="2000" dirty="0">
              <a:latin typeface="Galano Classic"/>
            </a:endParaRPr>
          </a:p>
          <a:p>
            <a:pPr algn="l"/>
            <a:r>
              <a:rPr lang="fr-BE" sz="1800" dirty="0">
                <a:latin typeface="Galano Classic"/>
              </a:rPr>
              <a:t>Les demandes de subventions sont introduites auprès du </a:t>
            </a:r>
            <a:r>
              <a:rPr lang="fr-BE" sz="1800" dirty="0" smtClean="0">
                <a:latin typeface="Galano Classic"/>
              </a:rPr>
              <a:t>Commissariat général au Tourisme par envoi </a:t>
            </a:r>
            <a:r>
              <a:rPr lang="fr-BE" sz="1800" dirty="0">
                <a:latin typeface="Galano Classic"/>
              </a:rPr>
              <a:t>certifié (</a:t>
            </a:r>
            <a:r>
              <a:rPr lang="fr-BE" sz="1800" dirty="0" smtClean="0">
                <a:latin typeface="Galano Classic"/>
              </a:rPr>
              <a:t>arrêté </a:t>
            </a:r>
            <a:r>
              <a:rPr lang="fr-BE" sz="1800" dirty="0">
                <a:latin typeface="Galano Classic"/>
              </a:rPr>
              <a:t>du </a:t>
            </a:r>
            <a:r>
              <a:rPr lang="fr-FR" sz="1800" dirty="0">
                <a:latin typeface="Galano Classic"/>
              </a:rPr>
              <a:t>9 février </a:t>
            </a:r>
            <a:r>
              <a:rPr lang="fr-BE" sz="1800" dirty="0">
                <a:latin typeface="Galano Classic"/>
              </a:rPr>
              <a:t>2017, </a:t>
            </a:r>
            <a:r>
              <a:rPr lang="fr-BE" sz="1800" dirty="0" smtClean="0">
                <a:latin typeface="Galano Classic"/>
              </a:rPr>
              <a:t>art.109).</a:t>
            </a:r>
            <a:endParaRPr lang="fr-FR" sz="1800" dirty="0">
              <a:latin typeface="Galano Classic"/>
            </a:endParaRPr>
          </a:p>
          <a:p>
            <a:pPr algn="l"/>
            <a:r>
              <a:rPr lang="fr-BE" sz="1800" dirty="0">
                <a:latin typeface="Galano Classic"/>
              </a:rPr>
              <a:t>Elles contiennent :</a:t>
            </a:r>
            <a:endParaRPr lang="fr-FR" sz="1800" dirty="0">
              <a:latin typeface="Galano Classic"/>
            </a:endParaRPr>
          </a:p>
          <a:p>
            <a:pPr marL="285750" indent="-285750" algn="l">
              <a:buClr>
                <a:srgbClr val="3ABFC2"/>
              </a:buClr>
              <a:buFont typeface="Courier New" panose="02070309020205020404" pitchFamily="49" charset="0"/>
              <a:buChar char="o"/>
            </a:pPr>
            <a:r>
              <a:rPr lang="fr-BE" sz="1800" dirty="0" smtClean="0">
                <a:latin typeface="Galano Classic"/>
              </a:rPr>
              <a:t>une </a:t>
            </a:r>
            <a:r>
              <a:rPr lang="fr-BE" sz="1800" dirty="0">
                <a:latin typeface="Galano Classic"/>
              </a:rPr>
              <a:t>description du mobilier et du matériel dont l'acquisition est </a:t>
            </a:r>
            <a:r>
              <a:rPr lang="fr-BE" sz="1800" dirty="0" smtClean="0">
                <a:latin typeface="Galano Classic"/>
              </a:rPr>
              <a:t>envisagée </a:t>
            </a:r>
            <a:r>
              <a:rPr lang="fr-BE" sz="1800" dirty="0">
                <a:latin typeface="Galano Classic"/>
              </a:rPr>
              <a:t>ainsi qu'une estimation du coût de cette acquisition;</a:t>
            </a:r>
            <a:endParaRPr lang="fr-FR" sz="1800" dirty="0">
              <a:latin typeface="Galano Classic"/>
            </a:endParaRPr>
          </a:p>
          <a:p>
            <a:pPr marL="285750" indent="-285750" algn="l">
              <a:buClr>
                <a:srgbClr val="3ABFC2"/>
              </a:buClr>
              <a:buFont typeface="Courier New" panose="02070309020205020404" pitchFamily="49" charset="0"/>
              <a:buChar char="o"/>
            </a:pPr>
            <a:r>
              <a:rPr lang="fr-BE" sz="1800" dirty="0" smtClean="0">
                <a:latin typeface="Galano Classic"/>
              </a:rPr>
              <a:t>une </a:t>
            </a:r>
            <a:r>
              <a:rPr lang="fr-BE" sz="1800" dirty="0">
                <a:latin typeface="Galano Classic"/>
              </a:rPr>
              <a:t>copie des offres faites par </a:t>
            </a:r>
            <a:r>
              <a:rPr lang="fr-BE" sz="1800" u="sng" dirty="0">
                <a:latin typeface="Galano Classic"/>
              </a:rPr>
              <a:t>au moins </a:t>
            </a:r>
            <a:r>
              <a:rPr lang="fr-BE" sz="1800" u="sng" dirty="0" smtClean="0">
                <a:latin typeface="Galano Classic"/>
              </a:rPr>
              <a:t>3 </a:t>
            </a:r>
            <a:r>
              <a:rPr lang="fr-BE" sz="1800" u="sng" dirty="0">
                <a:latin typeface="Galano Classic"/>
              </a:rPr>
              <a:t>fournisseurs </a:t>
            </a:r>
            <a:r>
              <a:rPr lang="fr-BE" sz="1800" dirty="0">
                <a:latin typeface="Galano Classic"/>
              </a:rPr>
              <a:t>consultés;</a:t>
            </a:r>
            <a:endParaRPr lang="fr-FR" sz="1800" dirty="0">
              <a:latin typeface="Galano Classic"/>
            </a:endParaRPr>
          </a:p>
          <a:p>
            <a:pPr marL="285750" indent="-285750" algn="l">
              <a:buClr>
                <a:srgbClr val="3ABFC2"/>
              </a:buClr>
              <a:buFont typeface="Courier New" panose="02070309020205020404" pitchFamily="49" charset="0"/>
              <a:buChar char="o"/>
            </a:pPr>
            <a:r>
              <a:rPr lang="fr-BE" sz="1800" dirty="0" smtClean="0">
                <a:latin typeface="Galano Classic"/>
              </a:rPr>
              <a:t>une </a:t>
            </a:r>
            <a:r>
              <a:rPr lang="fr-BE" sz="1800" dirty="0">
                <a:latin typeface="Galano Classic"/>
              </a:rPr>
              <a:t>description de l'utilisation qui sera faite du mobilier et </a:t>
            </a:r>
            <a:r>
              <a:rPr lang="fr-BE" sz="1800" dirty="0" smtClean="0">
                <a:latin typeface="Galano Classic"/>
              </a:rPr>
              <a:t>du matériel</a:t>
            </a:r>
            <a:r>
              <a:rPr lang="fr-BE" sz="1800" dirty="0">
                <a:latin typeface="Galano Classic"/>
              </a:rPr>
              <a:t>;</a:t>
            </a:r>
            <a:endParaRPr lang="fr-FR" sz="1800" dirty="0">
              <a:latin typeface="Galano Classic"/>
            </a:endParaRPr>
          </a:p>
          <a:p>
            <a:pPr marL="285750" indent="-285750" algn="l">
              <a:buClr>
                <a:srgbClr val="3ABFC2"/>
              </a:buClr>
              <a:buFont typeface="Courier New" panose="02070309020205020404" pitchFamily="49" charset="0"/>
              <a:buChar char="o"/>
            </a:pPr>
            <a:r>
              <a:rPr lang="fr-BE" sz="1800" dirty="0" smtClean="0">
                <a:latin typeface="Galano Classic"/>
              </a:rPr>
              <a:t>les </a:t>
            </a:r>
            <a:r>
              <a:rPr lang="fr-BE" sz="1800" dirty="0">
                <a:latin typeface="Galano Classic"/>
              </a:rPr>
              <a:t>statuts de l'association lorsque le demandeur est constitué </a:t>
            </a:r>
            <a:r>
              <a:rPr lang="fr-BE" sz="1800" dirty="0" smtClean="0">
                <a:latin typeface="Galano Classic"/>
              </a:rPr>
              <a:t>sous forme </a:t>
            </a:r>
            <a:r>
              <a:rPr lang="fr-BE" sz="1800" dirty="0">
                <a:latin typeface="Galano Classic"/>
              </a:rPr>
              <a:t>d'association sans but lucratif ainsi que ses derniers comptes </a:t>
            </a:r>
            <a:r>
              <a:rPr lang="fr-BE" sz="1800" dirty="0" smtClean="0">
                <a:latin typeface="Galano Classic"/>
              </a:rPr>
              <a:t>de </a:t>
            </a:r>
            <a:r>
              <a:rPr lang="fr-BE" sz="1800" dirty="0">
                <a:latin typeface="Galano Classic"/>
              </a:rPr>
              <a:t>gestion</a:t>
            </a:r>
            <a:r>
              <a:rPr lang="fr-BE" sz="1800" dirty="0"/>
              <a:t>.</a:t>
            </a:r>
            <a:endParaRPr lang="fr-FR" sz="1800" dirty="0"/>
          </a:p>
          <a:p>
            <a:pPr algn="l"/>
            <a:endParaRPr lang="fr-BE" sz="1800" dirty="0">
              <a:latin typeface="Galano Classic"/>
            </a:endParaRPr>
          </a:p>
        </p:txBody>
      </p:sp>
    </p:spTree>
    <p:extLst>
      <p:ext uri="{BB962C8B-B14F-4D97-AF65-F5344CB8AC3E}">
        <p14:creationId xmlns:p14="http://schemas.microsoft.com/office/powerpoint/2010/main" val="42866158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32560" y="443200"/>
            <a:ext cx="9144000" cy="5192829"/>
          </a:xfrm>
        </p:spPr>
        <p:txBody>
          <a:bodyPr>
            <a:normAutofit/>
          </a:bodyPr>
          <a:lstStyle/>
          <a:p>
            <a:pPr marL="342900" indent="-342900" algn="l">
              <a:buFont typeface="Wingdings" panose="05000000000000000000" pitchFamily="2" charset="2"/>
              <a:buChar char="Ø"/>
            </a:pPr>
            <a:r>
              <a:rPr lang="fr-BE" sz="2000" b="1" dirty="0" smtClean="0">
                <a:solidFill>
                  <a:srgbClr val="ED1A3B"/>
                </a:solidFill>
                <a:latin typeface="Galano Classic"/>
              </a:rPr>
              <a:t>Taux</a:t>
            </a:r>
            <a:r>
              <a:rPr lang="fr-BE" sz="2000" dirty="0" smtClean="0">
                <a:latin typeface="Galano Classic"/>
              </a:rPr>
              <a:t> de la subvention:</a:t>
            </a:r>
          </a:p>
          <a:p>
            <a:pPr algn="l"/>
            <a:endParaRPr lang="fr-BE" sz="2000" dirty="0" smtClean="0">
              <a:latin typeface="Galano Classic"/>
            </a:endParaRPr>
          </a:p>
          <a:p>
            <a:pPr algn="l">
              <a:lnSpc>
                <a:spcPct val="100000"/>
              </a:lnSpc>
              <a:spcBef>
                <a:spcPts val="0"/>
              </a:spcBef>
            </a:pPr>
            <a:r>
              <a:rPr lang="fr-BE" sz="1600" dirty="0">
                <a:latin typeface="Galano Classic"/>
              </a:rPr>
              <a:t>La subvention </a:t>
            </a:r>
            <a:r>
              <a:rPr lang="fr-BE" sz="1600" dirty="0">
                <a:solidFill>
                  <a:srgbClr val="ED1A3B"/>
                </a:solidFill>
                <a:latin typeface="Galano Classic"/>
              </a:rPr>
              <a:t>est fixée à 50 % </a:t>
            </a:r>
            <a:r>
              <a:rPr lang="fr-BE" sz="1600" dirty="0">
                <a:latin typeface="Galano Classic"/>
              </a:rPr>
              <a:t>de la valeur du mobilier et du </a:t>
            </a:r>
            <a:r>
              <a:rPr lang="fr-BE" sz="1600" dirty="0" smtClean="0">
                <a:latin typeface="Galano Classic"/>
              </a:rPr>
              <a:t>matériel (TVA déduite).</a:t>
            </a:r>
          </a:p>
          <a:p>
            <a:pPr algn="l">
              <a:lnSpc>
                <a:spcPct val="100000"/>
              </a:lnSpc>
              <a:spcBef>
                <a:spcPts val="0"/>
              </a:spcBef>
            </a:pPr>
            <a:r>
              <a:rPr lang="fr-BE" sz="1600" dirty="0" smtClean="0">
                <a:latin typeface="Galano Classic"/>
              </a:rPr>
              <a:t>La subvention ne peut être </a:t>
            </a:r>
            <a:r>
              <a:rPr lang="fr-BE" sz="1600" dirty="0">
                <a:latin typeface="Galano Classic"/>
              </a:rPr>
              <a:t>supérieure au montant que le Ministre du Tourisme détermine, déduction faite de toute aide relative à la même acquisition</a:t>
            </a:r>
            <a:r>
              <a:rPr lang="fr-BE" sz="1600" dirty="0" smtClean="0">
                <a:latin typeface="Galano Classic"/>
              </a:rPr>
              <a:t>.</a:t>
            </a:r>
          </a:p>
          <a:p>
            <a:pPr algn="l">
              <a:lnSpc>
                <a:spcPct val="100000"/>
              </a:lnSpc>
              <a:spcBef>
                <a:spcPts val="0"/>
              </a:spcBef>
            </a:pPr>
            <a:endParaRPr lang="fr-FR" sz="1600" dirty="0">
              <a:latin typeface="Galano Classic"/>
            </a:endParaRPr>
          </a:p>
          <a:p>
            <a:pPr algn="l">
              <a:lnSpc>
                <a:spcPct val="100000"/>
              </a:lnSpc>
              <a:spcBef>
                <a:spcPts val="0"/>
              </a:spcBef>
            </a:pPr>
            <a:r>
              <a:rPr lang="fr-BE" sz="1600" dirty="0">
                <a:solidFill>
                  <a:srgbClr val="ED1A3B"/>
                </a:solidFill>
                <a:latin typeface="Galano Classic"/>
              </a:rPr>
              <a:t>Aucune subvention n'est accordée </a:t>
            </a:r>
            <a:r>
              <a:rPr lang="fr-BE" sz="1600" dirty="0">
                <a:latin typeface="Galano Classic"/>
              </a:rPr>
              <a:t>pour un programme d'achats d'une </a:t>
            </a:r>
            <a:r>
              <a:rPr lang="fr-BE" sz="1600" dirty="0">
                <a:solidFill>
                  <a:srgbClr val="ED1A3B"/>
                </a:solidFill>
                <a:latin typeface="Galano Classic"/>
              </a:rPr>
              <a:t>valeur inférieure à </a:t>
            </a:r>
            <a:r>
              <a:rPr lang="fr-BE" sz="1600" dirty="0" smtClean="0">
                <a:solidFill>
                  <a:srgbClr val="ED1A3B"/>
                </a:solidFill>
                <a:latin typeface="Galano Classic"/>
              </a:rPr>
              <a:t>600 € </a:t>
            </a:r>
            <a:r>
              <a:rPr lang="fr-BE" sz="1600" dirty="0" smtClean="0">
                <a:latin typeface="Galano Classic"/>
              </a:rPr>
              <a:t>(TVA déduite).</a:t>
            </a:r>
            <a:endParaRPr lang="fr-BE" sz="1600" dirty="0">
              <a:latin typeface="Galano Classic"/>
            </a:endParaRPr>
          </a:p>
          <a:p>
            <a:pPr algn="l">
              <a:lnSpc>
                <a:spcPct val="100000"/>
              </a:lnSpc>
              <a:spcBef>
                <a:spcPts val="0"/>
              </a:spcBef>
            </a:pPr>
            <a:endParaRPr lang="fr-FR" sz="1600" dirty="0">
              <a:latin typeface="Galano Classic"/>
            </a:endParaRPr>
          </a:p>
          <a:p>
            <a:pPr algn="l">
              <a:lnSpc>
                <a:spcPct val="100000"/>
              </a:lnSpc>
              <a:spcBef>
                <a:spcPts val="0"/>
              </a:spcBef>
            </a:pPr>
            <a:r>
              <a:rPr lang="fr-BE" sz="1600" dirty="0">
                <a:latin typeface="Galano Classic"/>
              </a:rPr>
              <a:t>Toutefois, l'achat groupé de mobilier et de matériel, au bénéfice de plusieurs demandeurs, pour raison d'économie d'échelle, peut donner lieu à l'octroi de subventions sans montant minimum. Dans ce cas, un seul dossier de subventions pour l'ensemble des demandeurs, identifiant chaque bénéficiaire, est introduit auprès du </a:t>
            </a:r>
            <a:r>
              <a:rPr lang="fr-BE" sz="1600" dirty="0" smtClean="0">
                <a:latin typeface="Galano Classic"/>
              </a:rPr>
              <a:t>Commissariat </a:t>
            </a:r>
            <a:r>
              <a:rPr lang="fr-BE" sz="1600" dirty="0">
                <a:latin typeface="Galano Classic"/>
              </a:rPr>
              <a:t>général au </a:t>
            </a:r>
            <a:r>
              <a:rPr lang="fr-BE" sz="1600" dirty="0" smtClean="0">
                <a:latin typeface="Galano Classic"/>
              </a:rPr>
              <a:t>Tourisme.</a:t>
            </a:r>
            <a:endParaRPr lang="fr-BE" sz="1600" dirty="0">
              <a:latin typeface="Galano Classic"/>
            </a:endParaRPr>
          </a:p>
          <a:p>
            <a:pPr algn="l">
              <a:lnSpc>
                <a:spcPct val="100000"/>
              </a:lnSpc>
              <a:spcBef>
                <a:spcPts val="0"/>
              </a:spcBef>
            </a:pPr>
            <a:endParaRPr lang="fr-BE" sz="1600" dirty="0" smtClean="0">
              <a:latin typeface="Galano Classic"/>
            </a:endParaRPr>
          </a:p>
          <a:p>
            <a:pPr algn="l">
              <a:lnSpc>
                <a:spcPct val="100000"/>
              </a:lnSpc>
              <a:spcBef>
                <a:spcPts val="0"/>
              </a:spcBef>
            </a:pPr>
            <a:r>
              <a:rPr lang="fr-BE" sz="1600" dirty="0" smtClean="0">
                <a:latin typeface="Galano Classic"/>
              </a:rPr>
              <a:t>Le </a:t>
            </a:r>
            <a:r>
              <a:rPr lang="fr-BE" sz="1600" dirty="0">
                <a:latin typeface="Galano Classic"/>
              </a:rPr>
              <a:t>montant total des subventions accordées au demandeur, ou à chaque </a:t>
            </a:r>
            <a:r>
              <a:rPr lang="fr-BE" sz="1600" dirty="0" smtClean="0">
                <a:latin typeface="Galano Classic"/>
              </a:rPr>
              <a:t>demandeur, </a:t>
            </a:r>
            <a:r>
              <a:rPr lang="fr-BE" sz="1600" dirty="0">
                <a:solidFill>
                  <a:srgbClr val="ED1A3B"/>
                </a:solidFill>
                <a:latin typeface="Galano Classic"/>
              </a:rPr>
              <a:t>en cas d'achat groupé, ne peut dépasser 7.500 </a:t>
            </a:r>
            <a:r>
              <a:rPr lang="fr-BE" sz="1600" dirty="0" smtClean="0">
                <a:solidFill>
                  <a:srgbClr val="ED1A3B"/>
                </a:solidFill>
                <a:latin typeface="Galano Classic"/>
              </a:rPr>
              <a:t>€ </a:t>
            </a:r>
            <a:r>
              <a:rPr lang="fr-BE" sz="1600" dirty="0">
                <a:solidFill>
                  <a:srgbClr val="ED1A3B"/>
                </a:solidFill>
                <a:latin typeface="Galano Classic"/>
              </a:rPr>
              <a:t>par année civile</a:t>
            </a:r>
            <a:r>
              <a:rPr lang="fr-BE" sz="1600" dirty="0" smtClean="0">
                <a:solidFill>
                  <a:srgbClr val="ED1A3B"/>
                </a:solidFill>
                <a:latin typeface="Galano Classic"/>
              </a:rPr>
              <a:t>.</a:t>
            </a:r>
          </a:p>
          <a:p>
            <a:pPr algn="l">
              <a:lnSpc>
                <a:spcPct val="100000"/>
              </a:lnSpc>
              <a:spcBef>
                <a:spcPts val="0"/>
              </a:spcBef>
            </a:pPr>
            <a:endParaRPr lang="fr-FR" sz="1600" dirty="0">
              <a:solidFill>
                <a:srgbClr val="ED1A3B"/>
              </a:solidFill>
              <a:latin typeface="Galano Classic"/>
            </a:endParaRPr>
          </a:p>
          <a:p>
            <a:pPr algn="l">
              <a:lnSpc>
                <a:spcPct val="100000"/>
              </a:lnSpc>
              <a:spcBef>
                <a:spcPts val="0"/>
              </a:spcBef>
            </a:pPr>
            <a:r>
              <a:rPr lang="fr-BE" sz="1600" dirty="0">
                <a:latin typeface="Galano Classic"/>
              </a:rPr>
              <a:t>La </a:t>
            </a:r>
            <a:r>
              <a:rPr lang="fr-BE" sz="1600" dirty="0" smtClean="0">
                <a:latin typeface="Galano Classic"/>
              </a:rPr>
              <a:t>TVA fait </a:t>
            </a:r>
            <a:r>
              <a:rPr lang="fr-BE" sz="1600" dirty="0">
                <a:latin typeface="Galano Classic"/>
              </a:rPr>
              <a:t>l’objet d’une subvention dans la mesure où elle n’est pas récupérée par le demandeur</a:t>
            </a:r>
            <a:r>
              <a:rPr lang="fr-BE" sz="1600" dirty="0" smtClean="0">
                <a:latin typeface="Galano Classic"/>
              </a:rPr>
              <a:t>.</a:t>
            </a:r>
          </a:p>
          <a:p>
            <a:pPr marL="342900" indent="-342900" algn="l">
              <a:buFont typeface="Wingdings" panose="05000000000000000000" pitchFamily="2" charset="2"/>
              <a:buChar char="Ø"/>
            </a:pPr>
            <a:endParaRPr lang="fr-BE" sz="2000" dirty="0">
              <a:latin typeface="Galano Classic"/>
            </a:endParaRPr>
          </a:p>
          <a:p>
            <a:endParaRPr lang="fr-BE" dirty="0"/>
          </a:p>
        </p:txBody>
      </p:sp>
    </p:spTree>
    <p:extLst>
      <p:ext uri="{BB962C8B-B14F-4D97-AF65-F5344CB8AC3E}">
        <p14:creationId xmlns:p14="http://schemas.microsoft.com/office/powerpoint/2010/main" val="10751511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90997" y="684271"/>
            <a:ext cx="9144000" cy="4727315"/>
          </a:xfrm>
        </p:spPr>
        <p:txBody>
          <a:bodyPr/>
          <a:lstStyle/>
          <a:p>
            <a:pPr marL="342900" indent="-342900" algn="l">
              <a:buFont typeface="Wingdings" panose="05000000000000000000" pitchFamily="2" charset="2"/>
              <a:buChar char="Ø"/>
            </a:pPr>
            <a:r>
              <a:rPr lang="fr-BE" sz="2000" b="1" dirty="0" smtClean="0">
                <a:solidFill>
                  <a:srgbClr val="ED1A3B"/>
                </a:solidFill>
                <a:latin typeface="Galano Classic"/>
              </a:rPr>
              <a:t>Justification</a:t>
            </a:r>
            <a:r>
              <a:rPr lang="fr-BE" sz="2000" dirty="0" smtClean="0">
                <a:latin typeface="Galano Classic"/>
              </a:rPr>
              <a:t> de </a:t>
            </a:r>
            <a:r>
              <a:rPr lang="fr-BE" sz="2000" dirty="0">
                <a:latin typeface="Galano Classic"/>
              </a:rPr>
              <a:t>la subvention</a:t>
            </a:r>
            <a:r>
              <a:rPr lang="fr-BE" sz="2000" dirty="0" smtClean="0">
                <a:latin typeface="Galano Classic"/>
              </a:rPr>
              <a:t>:</a:t>
            </a:r>
          </a:p>
          <a:p>
            <a:pPr algn="l"/>
            <a:endParaRPr lang="fr-BE" sz="2000" dirty="0">
              <a:latin typeface="Galano Classic"/>
            </a:endParaRPr>
          </a:p>
          <a:p>
            <a:pPr algn="l">
              <a:lnSpc>
                <a:spcPct val="100000"/>
              </a:lnSpc>
              <a:spcBef>
                <a:spcPts val="0"/>
              </a:spcBef>
            </a:pPr>
            <a:r>
              <a:rPr lang="fr-BE" sz="1800" dirty="0">
                <a:latin typeface="Galano Classic"/>
              </a:rPr>
              <a:t>Pendant une période de </a:t>
            </a:r>
            <a:r>
              <a:rPr lang="fr-BE" sz="1800" dirty="0" smtClean="0">
                <a:latin typeface="Galano Classic"/>
              </a:rPr>
              <a:t>5 </a:t>
            </a:r>
            <a:r>
              <a:rPr lang="fr-BE" sz="1800" dirty="0">
                <a:latin typeface="Galano Classic"/>
              </a:rPr>
              <a:t>ans, à dater du paiement de la subvention, le bénéficiaire ne peut ni céder, ni prêter le mobilier et le matériel subventionnés. </a:t>
            </a:r>
            <a:endParaRPr lang="fr-BE" sz="1800" dirty="0" smtClean="0">
              <a:latin typeface="Galano Classic"/>
            </a:endParaRPr>
          </a:p>
          <a:p>
            <a:pPr algn="l">
              <a:lnSpc>
                <a:spcPct val="100000"/>
              </a:lnSpc>
              <a:spcBef>
                <a:spcPts val="0"/>
              </a:spcBef>
            </a:pPr>
            <a:r>
              <a:rPr lang="fr-BE" sz="1800" dirty="0" smtClean="0">
                <a:latin typeface="Galano Classic"/>
              </a:rPr>
              <a:t>Il </a:t>
            </a:r>
            <a:r>
              <a:rPr lang="fr-BE" sz="1800" dirty="0">
                <a:latin typeface="Galano Classic"/>
              </a:rPr>
              <a:t>en possède toutefois la pleine jouissance et en supporte la totalité des frais d'entretien et de réparation</a:t>
            </a:r>
            <a:r>
              <a:rPr lang="fr-BE" sz="1800" dirty="0" smtClean="0">
                <a:latin typeface="Galano Classic"/>
              </a:rPr>
              <a:t>.</a:t>
            </a:r>
          </a:p>
          <a:p>
            <a:pPr algn="l">
              <a:lnSpc>
                <a:spcPct val="100000"/>
              </a:lnSpc>
              <a:spcBef>
                <a:spcPts val="0"/>
              </a:spcBef>
            </a:pPr>
            <a:endParaRPr lang="fr-FR" sz="1800" dirty="0">
              <a:latin typeface="Galano Classic"/>
            </a:endParaRPr>
          </a:p>
          <a:p>
            <a:pPr algn="l">
              <a:lnSpc>
                <a:spcPct val="100000"/>
              </a:lnSpc>
              <a:spcBef>
                <a:spcPts val="0"/>
              </a:spcBef>
            </a:pPr>
            <a:r>
              <a:rPr lang="fr-BE" sz="1800" dirty="0">
                <a:latin typeface="Galano Classic"/>
              </a:rPr>
              <a:t>Les subventions octroyées ne seront liquidées qu'après production au Commissariat général au Tourisme des pièces justificatives de dépenses et de la preuve qu'il a été fait appel à la concurrence pour l'achat du mobilier et du matériel subventionnés</a:t>
            </a:r>
            <a:r>
              <a:rPr lang="fr-BE" sz="1800" dirty="0" smtClean="0">
                <a:latin typeface="Galano Classic"/>
              </a:rPr>
              <a:t>.</a:t>
            </a:r>
          </a:p>
          <a:p>
            <a:pPr algn="l">
              <a:lnSpc>
                <a:spcPct val="100000"/>
              </a:lnSpc>
              <a:spcBef>
                <a:spcPts val="0"/>
              </a:spcBef>
            </a:pPr>
            <a:endParaRPr lang="fr-FR" sz="1800" dirty="0">
              <a:latin typeface="Galano Classic"/>
            </a:endParaRPr>
          </a:p>
          <a:p>
            <a:endParaRPr lang="fr-BE" dirty="0"/>
          </a:p>
        </p:txBody>
      </p:sp>
    </p:spTree>
    <p:extLst>
      <p:ext uri="{BB962C8B-B14F-4D97-AF65-F5344CB8AC3E}">
        <p14:creationId xmlns:p14="http://schemas.microsoft.com/office/powerpoint/2010/main" val="17451726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0" y="773228"/>
            <a:ext cx="9775767" cy="1371455"/>
          </a:xfrm>
          <a:solidFill>
            <a:srgbClr val="3ABFC2"/>
          </a:solidFill>
        </p:spPr>
        <p:txBody>
          <a:bodyPr>
            <a:normAutofit fontScale="90000"/>
          </a:bodyPr>
          <a:lstStyle/>
          <a:p>
            <a:pPr algn="l"/>
            <a:r>
              <a:rPr lang="fr-BE" sz="3000" b="1" dirty="0" smtClean="0">
                <a:solidFill>
                  <a:schemeClr val="bg1">
                    <a:lumMod val="95000"/>
                  </a:schemeClr>
                </a:solidFill>
                <a:latin typeface="Galano Classic"/>
              </a:rPr>
              <a:t/>
            </a:r>
            <a:br>
              <a:rPr lang="fr-BE" sz="3000" b="1" dirty="0" smtClean="0">
                <a:solidFill>
                  <a:schemeClr val="bg1">
                    <a:lumMod val="95000"/>
                  </a:schemeClr>
                </a:solidFill>
                <a:latin typeface="Galano Classic"/>
              </a:rPr>
            </a:br>
            <a:r>
              <a:rPr lang="fr-BE" sz="3000" b="1" dirty="0">
                <a:solidFill>
                  <a:schemeClr val="bg1">
                    <a:lumMod val="95000"/>
                  </a:schemeClr>
                </a:solidFill>
                <a:latin typeface="Galano Classic"/>
              </a:rPr>
              <a:t/>
            </a:r>
            <a:br>
              <a:rPr lang="fr-BE" sz="3000" b="1" dirty="0">
                <a:solidFill>
                  <a:schemeClr val="bg1">
                    <a:lumMod val="95000"/>
                  </a:schemeClr>
                </a:solidFill>
                <a:latin typeface="Galano Classic"/>
              </a:rPr>
            </a:br>
            <a:r>
              <a:rPr lang="fr-BE" sz="3000" b="1" dirty="0">
                <a:solidFill>
                  <a:schemeClr val="bg1">
                    <a:lumMod val="95000"/>
                  </a:schemeClr>
                </a:solidFill>
                <a:latin typeface="Galano Classic"/>
              </a:rPr>
              <a:t>7</a:t>
            </a:r>
            <a:r>
              <a:rPr lang="fr-BE" sz="3000" b="1" dirty="0" smtClean="0">
                <a:solidFill>
                  <a:schemeClr val="bg1">
                    <a:lumMod val="95000"/>
                  </a:schemeClr>
                </a:solidFill>
                <a:latin typeface="Galano Classic"/>
              </a:rPr>
              <a:t>. COMPOSITION DE LA DIRECTION DES ORGANISMES   </a:t>
            </a:r>
            <a:br>
              <a:rPr lang="fr-BE" sz="3000" b="1" dirty="0" smtClean="0">
                <a:solidFill>
                  <a:schemeClr val="bg1">
                    <a:lumMod val="95000"/>
                  </a:schemeClr>
                </a:solidFill>
                <a:latin typeface="Galano Classic"/>
              </a:rPr>
            </a:br>
            <a:r>
              <a:rPr lang="fr-BE" sz="3000" b="1" dirty="0">
                <a:solidFill>
                  <a:schemeClr val="bg1">
                    <a:lumMod val="95000"/>
                  </a:schemeClr>
                </a:solidFill>
                <a:latin typeface="Galano Classic"/>
              </a:rPr>
              <a:t> </a:t>
            </a:r>
            <a:r>
              <a:rPr lang="fr-BE" sz="3000" b="1" dirty="0" smtClean="0">
                <a:solidFill>
                  <a:schemeClr val="bg1">
                    <a:lumMod val="95000"/>
                  </a:schemeClr>
                </a:solidFill>
                <a:latin typeface="Galano Classic"/>
              </a:rPr>
              <a:t>   TOURISTIQUES EN CHARGE DU NUMERIQUE</a:t>
            </a:r>
            <a:br>
              <a:rPr lang="fr-BE" sz="3000" b="1" dirty="0" smtClean="0">
                <a:solidFill>
                  <a:schemeClr val="bg1">
                    <a:lumMod val="95000"/>
                  </a:schemeClr>
                </a:solidFill>
                <a:latin typeface="Galano Classic"/>
              </a:rPr>
            </a:br>
            <a:endParaRPr lang="fr-BE" sz="3000" b="1" dirty="0">
              <a:solidFill>
                <a:schemeClr val="bg1">
                  <a:lumMod val="95000"/>
                </a:schemeClr>
              </a:solidFill>
              <a:latin typeface="Galano Classic"/>
            </a:endParaRPr>
          </a:p>
        </p:txBody>
      </p:sp>
    </p:spTree>
    <p:extLst>
      <p:ext uri="{BB962C8B-B14F-4D97-AF65-F5344CB8AC3E}">
        <p14:creationId xmlns:p14="http://schemas.microsoft.com/office/powerpoint/2010/main" val="42249829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925504757"/>
              </p:ext>
            </p:extLst>
          </p:nvPr>
        </p:nvGraphicFramePr>
        <p:xfrm>
          <a:off x="207820" y="283864"/>
          <a:ext cx="11646130" cy="5651418"/>
        </p:xfrm>
        <a:graphic>
          <a:graphicData uri="http://schemas.openxmlformats.org/drawingml/2006/table">
            <a:tbl>
              <a:tblPr firstRow="1" bandRow="1">
                <a:tableStyleId>{5C22544A-7EE6-4342-B048-85BDC9FD1C3A}</a:tableStyleId>
              </a:tblPr>
              <a:tblGrid>
                <a:gridCol w="1681750">
                  <a:extLst>
                    <a:ext uri="{9D8B030D-6E8A-4147-A177-3AD203B41FA5}">
                      <a16:colId xmlns:a16="http://schemas.microsoft.com/office/drawing/2014/main" val="581662145"/>
                    </a:ext>
                  </a:extLst>
                </a:gridCol>
                <a:gridCol w="7324028">
                  <a:extLst>
                    <a:ext uri="{9D8B030D-6E8A-4147-A177-3AD203B41FA5}">
                      <a16:colId xmlns:a16="http://schemas.microsoft.com/office/drawing/2014/main" val="2416710910"/>
                    </a:ext>
                  </a:extLst>
                </a:gridCol>
                <a:gridCol w="2640352">
                  <a:extLst>
                    <a:ext uri="{9D8B030D-6E8A-4147-A177-3AD203B41FA5}">
                      <a16:colId xmlns:a16="http://schemas.microsoft.com/office/drawing/2014/main" val="2219773620"/>
                    </a:ext>
                  </a:extLst>
                </a:gridCol>
              </a:tblGrid>
              <a:tr h="429347">
                <a:tc>
                  <a:txBody>
                    <a:bodyPr/>
                    <a:lstStyle/>
                    <a:p>
                      <a:pPr algn="l"/>
                      <a:r>
                        <a:rPr lang="fr-BE" sz="1050" b="1" dirty="0">
                          <a:solidFill>
                            <a:schemeClr val="tx1"/>
                          </a:solidFill>
                          <a:latin typeface="Galano Classic"/>
                        </a:rPr>
                        <a:t>DANIEL DANLOY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C2"/>
                    </a:solidFill>
                  </a:tcPr>
                </a:tc>
                <a:tc>
                  <a:txBody>
                    <a:bodyPr/>
                    <a:lstStyle/>
                    <a:p>
                      <a:pPr algn="l"/>
                      <a:r>
                        <a:rPr lang="fr-BE" sz="1050" b="1" dirty="0">
                          <a:solidFill>
                            <a:schemeClr val="tx1"/>
                          </a:solidFill>
                          <a:latin typeface="Galano Classic"/>
                        </a:rPr>
                        <a:t>DIRECTEUR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C2"/>
                    </a:solidFill>
                  </a:tcPr>
                </a:tc>
                <a:tc>
                  <a:txBody>
                    <a:bodyPr/>
                    <a:lstStyle/>
                    <a:p>
                      <a:pPr algn="ctr"/>
                      <a:r>
                        <a:rPr lang="fr-BE" sz="1050" b="0" dirty="0">
                          <a:solidFill>
                            <a:schemeClr val="tx1"/>
                          </a:solidFill>
                          <a:latin typeface="Galano Classic"/>
                        </a:rPr>
                        <a:t>081/32 56 50</a:t>
                      </a:r>
                    </a:p>
                    <a:p>
                      <a:pPr algn="ctr"/>
                      <a:r>
                        <a:rPr lang="fr-BE" sz="1050" b="0" dirty="0">
                          <a:solidFill>
                            <a:schemeClr val="tx1"/>
                          </a:solidFill>
                          <a:latin typeface="Galano Classic"/>
                          <a:hlinkClick r:id="rId2"/>
                        </a:rPr>
                        <a:t>daniel.danloy@tourismewallonie.be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C2"/>
                    </a:solidFill>
                  </a:tcPr>
                </a:tc>
                <a:extLst>
                  <a:ext uri="{0D108BD9-81ED-4DB2-BD59-A6C34878D82A}">
                    <a16:rowId xmlns:a16="http://schemas.microsoft.com/office/drawing/2014/main" val="2143225915"/>
                  </a:ext>
                </a:extLst>
              </a:tr>
              <a:tr h="429347">
                <a:tc>
                  <a:txBody>
                    <a:bodyPr/>
                    <a:lstStyle/>
                    <a:p>
                      <a:r>
                        <a:rPr lang="fr-BE" sz="1050" b="1" dirty="0">
                          <a:solidFill>
                            <a:schemeClr val="tx1"/>
                          </a:solidFill>
                          <a:latin typeface="Galano Classic"/>
                        </a:rPr>
                        <a:t>AURORE LUNARDI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DBF3F4"/>
                    </a:solidFill>
                  </a:tcPr>
                </a:tc>
                <a:tc>
                  <a:txBody>
                    <a:bodyPr/>
                    <a:lstStyle/>
                    <a:p>
                      <a:r>
                        <a:rPr lang="fr-BE" sz="1050" b="0" dirty="0">
                          <a:solidFill>
                            <a:schemeClr val="tx1"/>
                          </a:solidFill>
                          <a:latin typeface="Galano Classic"/>
                        </a:rPr>
                        <a:t>ASSISTANTE</a:t>
                      </a:r>
                      <a:r>
                        <a:rPr lang="fr-BE" sz="1050" b="0" baseline="0" dirty="0">
                          <a:solidFill>
                            <a:schemeClr val="tx1"/>
                          </a:solidFill>
                          <a:latin typeface="Galano Classic"/>
                        </a:rPr>
                        <a:t> A LA DIRECTION </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DBF3F4"/>
                    </a:solidFill>
                  </a:tcPr>
                </a:tc>
                <a:tc>
                  <a:txBody>
                    <a:bodyPr/>
                    <a:lstStyle/>
                    <a:p>
                      <a:pPr algn="ctr"/>
                      <a:r>
                        <a:rPr lang="fr-BE" sz="1050" b="0" dirty="0">
                          <a:solidFill>
                            <a:schemeClr val="tx1"/>
                          </a:solidFill>
                          <a:latin typeface="Galano Classic"/>
                        </a:rPr>
                        <a:t>081/ 32 57 72</a:t>
                      </a:r>
                    </a:p>
                    <a:p>
                      <a:pPr algn="ctr"/>
                      <a:r>
                        <a:rPr lang="fr-BE" sz="1050" b="0" dirty="0">
                          <a:solidFill>
                            <a:schemeClr val="tx1"/>
                          </a:solidFill>
                          <a:latin typeface="Galano Classic"/>
                          <a:hlinkClick r:id="rId3"/>
                        </a:rPr>
                        <a:t>aurore.lunardi@touirsmewallonie.be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DBF3F4"/>
                    </a:solidFill>
                  </a:tcPr>
                </a:tc>
                <a:extLst>
                  <a:ext uri="{0D108BD9-81ED-4DB2-BD59-A6C34878D82A}">
                    <a16:rowId xmlns:a16="http://schemas.microsoft.com/office/drawing/2014/main" val="2127574717"/>
                  </a:ext>
                </a:extLst>
              </a:tr>
              <a:tr h="429347">
                <a:tc>
                  <a:txBody>
                    <a:bodyPr/>
                    <a:lstStyle/>
                    <a:p>
                      <a:r>
                        <a:rPr lang="fr-BE" sz="1050" b="1" dirty="0">
                          <a:solidFill>
                            <a:schemeClr val="tx1"/>
                          </a:solidFill>
                          <a:latin typeface="Galano Classic"/>
                        </a:rPr>
                        <a:t>MICHEL MANIGART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r>
                        <a:rPr lang="fr-FR" sz="1050" b="0" dirty="0">
                          <a:solidFill>
                            <a:schemeClr val="tx1"/>
                          </a:solidFill>
                          <a:latin typeface="Galano Classic"/>
                        </a:rPr>
                        <a:t>BUDGET,</a:t>
                      </a:r>
                      <a:r>
                        <a:rPr lang="fr-FR" sz="1050" b="0" baseline="0" dirty="0">
                          <a:solidFill>
                            <a:schemeClr val="tx1"/>
                          </a:solidFill>
                          <a:latin typeface="Galano Classic"/>
                        </a:rPr>
                        <a:t> </a:t>
                      </a:r>
                      <a:r>
                        <a:rPr lang="fr-FR" sz="1050" b="0" dirty="0">
                          <a:solidFill>
                            <a:schemeClr val="tx1"/>
                          </a:solidFill>
                          <a:latin typeface="Galano Classic"/>
                        </a:rPr>
                        <a:t>FINANCES,</a:t>
                      </a:r>
                      <a:r>
                        <a:rPr lang="fr-FR" sz="1050" b="0" baseline="0" dirty="0">
                          <a:solidFill>
                            <a:schemeClr val="tx1"/>
                          </a:solidFill>
                          <a:latin typeface="Galano Classic"/>
                        </a:rPr>
                        <a:t> </a:t>
                      </a:r>
                      <a:r>
                        <a:rPr lang="fr-FR" sz="1050" b="0" dirty="0">
                          <a:solidFill>
                            <a:schemeClr val="tx1"/>
                          </a:solidFill>
                          <a:latin typeface="Galano Classic"/>
                        </a:rPr>
                        <a:t>ITINÉRAIRES TOURISTIQUES BALISÉS,</a:t>
                      </a:r>
                      <a:r>
                        <a:rPr lang="fr-FR" sz="1050" b="0" baseline="0" dirty="0">
                          <a:solidFill>
                            <a:schemeClr val="tx1"/>
                          </a:solidFill>
                          <a:latin typeface="Galano Classic"/>
                        </a:rPr>
                        <a:t> </a:t>
                      </a:r>
                      <a:r>
                        <a:rPr lang="fr-FR" sz="1050" b="0" dirty="0">
                          <a:solidFill>
                            <a:schemeClr val="tx1"/>
                          </a:solidFill>
                          <a:latin typeface="Galano Classic"/>
                        </a:rPr>
                        <a:t>AGENCES DE VOYAGES </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algn="ctr"/>
                      <a:r>
                        <a:rPr lang="fr-BE" sz="1050" b="0" dirty="0">
                          <a:solidFill>
                            <a:schemeClr val="tx1"/>
                          </a:solidFill>
                          <a:latin typeface="Galano Classic"/>
                        </a:rPr>
                        <a:t>081/ 32 56 55</a:t>
                      </a:r>
                    </a:p>
                    <a:p>
                      <a:pPr algn="ctr"/>
                      <a:r>
                        <a:rPr lang="fr-BE" sz="1050" b="0" dirty="0">
                          <a:solidFill>
                            <a:schemeClr val="tx1"/>
                          </a:solidFill>
                          <a:latin typeface="Galano Classic"/>
                          <a:hlinkClick r:id="rId4"/>
                        </a:rPr>
                        <a:t>michel.manigart@tourismewallonie.be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extLst>
                  <a:ext uri="{0D108BD9-81ED-4DB2-BD59-A6C34878D82A}">
                    <a16:rowId xmlns:a16="http://schemas.microsoft.com/office/drawing/2014/main" val="534024325"/>
                  </a:ext>
                </a:extLst>
              </a:tr>
              <a:tr h="499254">
                <a:tc>
                  <a:txBody>
                    <a:bodyPr/>
                    <a:lstStyle/>
                    <a:p>
                      <a:r>
                        <a:rPr lang="fr-BE" sz="1050" b="1" dirty="0">
                          <a:solidFill>
                            <a:schemeClr val="tx1"/>
                          </a:solidFill>
                          <a:latin typeface="Galano Classic"/>
                        </a:rPr>
                        <a:t>AUDREY DECONINCK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r>
                        <a:rPr lang="fr-FR" sz="1050" b="0" dirty="0">
                          <a:solidFill>
                            <a:schemeClr val="tx1"/>
                          </a:solidFill>
                          <a:latin typeface="Galano Classic"/>
                        </a:rPr>
                        <a:t>JURISTE,</a:t>
                      </a:r>
                      <a:r>
                        <a:rPr lang="fr-FR" sz="1050" b="0" baseline="0" dirty="0">
                          <a:solidFill>
                            <a:schemeClr val="tx1"/>
                          </a:solidFill>
                          <a:latin typeface="Galano Classic"/>
                        </a:rPr>
                        <a:t> </a:t>
                      </a:r>
                      <a:r>
                        <a:rPr lang="fr-FR" sz="1050" b="0" dirty="0">
                          <a:solidFill>
                            <a:schemeClr val="tx1"/>
                          </a:solidFill>
                          <a:latin typeface="Galano Classic"/>
                        </a:rPr>
                        <a:t>APPLICATION DES DISPOSITIONS DU CODE WALLON DU TOURISME,</a:t>
                      </a:r>
                      <a:r>
                        <a:rPr lang="fr-FR" sz="1050" b="0" baseline="0" dirty="0">
                          <a:solidFill>
                            <a:schemeClr val="tx1"/>
                          </a:solidFill>
                          <a:latin typeface="Galano Classic"/>
                        </a:rPr>
                        <a:t> RECONNAISSANCE DES ORGANISMES TOURISTIQUES, </a:t>
                      </a:r>
                      <a:r>
                        <a:rPr lang="fr-FR" sz="1050" b="0" dirty="0">
                          <a:solidFill>
                            <a:schemeClr val="tx1"/>
                          </a:solidFill>
                          <a:latin typeface="Galano Classic"/>
                        </a:rPr>
                        <a:t>COMITÉ TECHNIQUE DES GUIDES TOURISTIQUES,</a:t>
                      </a:r>
                      <a:r>
                        <a:rPr lang="fr-FR" sz="1050" b="0" baseline="0" dirty="0">
                          <a:solidFill>
                            <a:schemeClr val="tx1"/>
                          </a:solidFill>
                          <a:latin typeface="Galano Classic"/>
                        </a:rPr>
                        <a:t> AWEX</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algn="ctr"/>
                      <a:r>
                        <a:rPr lang="fr-BE" sz="1050" b="0" dirty="0">
                          <a:solidFill>
                            <a:schemeClr val="tx1"/>
                          </a:solidFill>
                          <a:latin typeface="Galano Classic"/>
                        </a:rPr>
                        <a:t>081/ 32 56 32</a:t>
                      </a:r>
                      <a:r>
                        <a:rPr lang="fr-BE" sz="1050" b="0" baseline="0" dirty="0">
                          <a:solidFill>
                            <a:schemeClr val="tx1"/>
                          </a:solidFill>
                          <a:latin typeface="Galano Classic"/>
                        </a:rPr>
                        <a:t> </a:t>
                      </a:r>
                    </a:p>
                    <a:p>
                      <a:pPr algn="ctr"/>
                      <a:r>
                        <a:rPr lang="fr-BE" sz="1050" b="0" baseline="0" dirty="0">
                          <a:solidFill>
                            <a:schemeClr val="tx1"/>
                          </a:solidFill>
                          <a:latin typeface="Galano Classic"/>
                          <a:hlinkClick r:id="rId5"/>
                        </a:rPr>
                        <a:t>audrey.deconinck@touirsmewallonie.be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extLst>
                  <a:ext uri="{0D108BD9-81ED-4DB2-BD59-A6C34878D82A}">
                    <a16:rowId xmlns:a16="http://schemas.microsoft.com/office/drawing/2014/main" val="199674223"/>
                  </a:ext>
                </a:extLst>
              </a:tr>
              <a:tr h="429347">
                <a:tc>
                  <a:txBody>
                    <a:bodyPr/>
                    <a:lstStyle/>
                    <a:p>
                      <a:r>
                        <a:rPr lang="fr-BE" sz="1050" b="1" dirty="0">
                          <a:solidFill>
                            <a:schemeClr val="tx1"/>
                          </a:solidFill>
                          <a:latin typeface="Galano Classic"/>
                        </a:rPr>
                        <a:t>LISE MARIE BRUYERE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r>
                        <a:rPr lang="fr-BE" sz="1050" b="0" dirty="0">
                          <a:solidFill>
                            <a:schemeClr val="tx1"/>
                          </a:solidFill>
                          <a:latin typeface="Galano Classic"/>
                        </a:rPr>
                        <a:t>GESTIONNAIRE DE DOSSIERS</a:t>
                      </a:r>
                      <a:r>
                        <a:rPr lang="fr-BE" sz="1050" b="0" baseline="0" dirty="0">
                          <a:solidFill>
                            <a:schemeClr val="tx1"/>
                          </a:solidFill>
                          <a:latin typeface="Galano Classic"/>
                        </a:rPr>
                        <a:t> DE LA PROVINCE DU LUXEMBOURG BELGE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algn="ctr"/>
                      <a:r>
                        <a:rPr lang="fr-BE" sz="1050" b="0" dirty="0">
                          <a:solidFill>
                            <a:schemeClr val="tx1"/>
                          </a:solidFill>
                          <a:latin typeface="Galano Classic"/>
                        </a:rPr>
                        <a:t>081/ 32 56 72</a:t>
                      </a:r>
                    </a:p>
                    <a:p>
                      <a:pPr algn="ctr"/>
                      <a:r>
                        <a:rPr lang="fr-BE" sz="1050" b="0" dirty="0">
                          <a:solidFill>
                            <a:schemeClr val="tx1"/>
                          </a:solidFill>
                          <a:latin typeface="Galano Classic"/>
                          <a:hlinkClick r:id="rId6"/>
                        </a:rPr>
                        <a:t>lise.bruyere@tourismewallonie.be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extLst>
                  <a:ext uri="{0D108BD9-81ED-4DB2-BD59-A6C34878D82A}">
                    <a16:rowId xmlns:a16="http://schemas.microsoft.com/office/drawing/2014/main" val="3955300099"/>
                  </a:ext>
                </a:extLst>
              </a:tr>
              <a:tr h="429347">
                <a:tc>
                  <a:txBody>
                    <a:bodyPr/>
                    <a:lstStyle/>
                    <a:p>
                      <a:r>
                        <a:rPr lang="fr-BE" sz="1050" b="1" dirty="0">
                          <a:solidFill>
                            <a:schemeClr val="tx1"/>
                          </a:solidFill>
                          <a:latin typeface="Galano Classic"/>
                        </a:rPr>
                        <a:t>MAXANE</a:t>
                      </a:r>
                      <a:r>
                        <a:rPr lang="fr-BE" sz="1050" b="1" baseline="0" dirty="0">
                          <a:solidFill>
                            <a:schemeClr val="tx1"/>
                          </a:solidFill>
                          <a:latin typeface="Galano Classic"/>
                        </a:rPr>
                        <a:t> BULTOT</a:t>
                      </a:r>
                      <a:endParaRPr lang="fr-BE" sz="1050" b="1"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050" b="0" i="0" u="none" strike="noStrike" kern="1200" cap="none" spc="0" normalizeH="0" baseline="0" noProof="0" dirty="0">
                          <a:ln>
                            <a:noFill/>
                          </a:ln>
                          <a:solidFill>
                            <a:schemeClr val="tx1"/>
                          </a:solidFill>
                          <a:effectLst/>
                          <a:uLnTx/>
                          <a:uFillTx/>
                          <a:latin typeface="Galano Classic"/>
                          <a:ea typeface="+mn-ea"/>
                          <a:cs typeface="+mn-cs"/>
                        </a:rPr>
                        <a:t>GESTIONNAIRE DE DOSSIERS DE LA PROVINCE DE NAMUR ET DU BRABANT WALLON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algn="ctr"/>
                      <a:r>
                        <a:rPr lang="fr-BE" sz="1050" b="0" dirty="0">
                          <a:solidFill>
                            <a:schemeClr val="tx1"/>
                          </a:solidFill>
                          <a:latin typeface="Galano Classic"/>
                        </a:rPr>
                        <a:t>081/ 32 56 73</a:t>
                      </a:r>
                    </a:p>
                    <a:p>
                      <a:pPr algn="ctr"/>
                      <a:r>
                        <a:rPr lang="fr-BE" sz="1050" b="0" dirty="0">
                          <a:solidFill>
                            <a:schemeClr val="tx1"/>
                          </a:solidFill>
                          <a:latin typeface="Galano Classic"/>
                          <a:hlinkClick r:id="rId6"/>
                        </a:rPr>
                        <a:t>maxane.bultot@tourismewallonie.be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extLst>
                  <a:ext uri="{0D108BD9-81ED-4DB2-BD59-A6C34878D82A}">
                    <a16:rowId xmlns:a16="http://schemas.microsoft.com/office/drawing/2014/main" val="1197097908"/>
                  </a:ext>
                </a:extLst>
              </a:tr>
              <a:tr h="429347">
                <a:tc>
                  <a:txBody>
                    <a:bodyPr/>
                    <a:lstStyle/>
                    <a:p>
                      <a:r>
                        <a:rPr lang="fr-BE" sz="1050" b="1" dirty="0">
                          <a:solidFill>
                            <a:schemeClr val="tx1"/>
                          </a:solidFill>
                          <a:latin typeface="Galano Classic"/>
                        </a:rPr>
                        <a:t>MIKAIL KUMRAL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050" b="0" i="0" u="none" strike="noStrike" kern="1200" cap="none" spc="0" normalizeH="0" baseline="0" noProof="0" dirty="0">
                          <a:ln>
                            <a:noFill/>
                          </a:ln>
                          <a:solidFill>
                            <a:schemeClr val="tx1"/>
                          </a:solidFill>
                          <a:effectLst/>
                          <a:uLnTx/>
                          <a:uFillTx/>
                          <a:latin typeface="Galano Classic"/>
                          <a:ea typeface="+mn-ea"/>
                          <a:cs typeface="+mn-cs"/>
                        </a:rPr>
                        <a:t>GESTIONNAIRE DE DOSSIERS DE LA PROVINCE DU LUXEMBOURG BELGE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algn="ctr"/>
                      <a:r>
                        <a:rPr lang="fr-BE" sz="1050" b="0" dirty="0">
                          <a:solidFill>
                            <a:schemeClr val="tx1"/>
                          </a:solidFill>
                          <a:latin typeface="Galano Classic"/>
                        </a:rPr>
                        <a:t>081/ 32 57 21</a:t>
                      </a:r>
                    </a:p>
                    <a:p>
                      <a:pPr algn="ctr"/>
                      <a:r>
                        <a:rPr lang="fr-BE" sz="1050" b="0" dirty="0">
                          <a:solidFill>
                            <a:schemeClr val="tx1"/>
                          </a:solidFill>
                          <a:latin typeface="Galano Classic"/>
                          <a:hlinkClick r:id="rId6"/>
                        </a:rPr>
                        <a:t>mikail.kumral@tourismewallonie.be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extLst>
                  <a:ext uri="{0D108BD9-81ED-4DB2-BD59-A6C34878D82A}">
                    <a16:rowId xmlns:a16="http://schemas.microsoft.com/office/drawing/2014/main" val="2610203330"/>
                  </a:ext>
                </a:extLst>
              </a:tr>
              <a:tr h="429347">
                <a:tc>
                  <a:txBody>
                    <a:bodyPr/>
                    <a:lstStyle/>
                    <a:p>
                      <a:r>
                        <a:rPr lang="fr-BE" sz="1050" b="1" dirty="0">
                          <a:solidFill>
                            <a:schemeClr val="tx1"/>
                          </a:solidFill>
                          <a:latin typeface="Galano Classic"/>
                        </a:rPr>
                        <a:t>GERALDINE GILSON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050" b="0" i="0" u="none" strike="noStrike" kern="1200" cap="none" spc="0" normalizeH="0" baseline="0" noProof="0" dirty="0">
                          <a:ln>
                            <a:noFill/>
                          </a:ln>
                          <a:solidFill>
                            <a:schemeClr val="tx1"/>
                          </a:solidFill>
                          <a:effectLst/>
                          <a:uLnTx/>
                          <a:uFillTx/>
                          <a:latin typeface="Galano Classic"/>
                          <a:ea typeface="+mn-ea"/>
                          <a:cs typeface="+mn-cs"/>
                        </a:rPr>
                        <a:t>GESTIONNAIRE DE DOSSIERS DE LA PROVINCE DU HAINAUT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algn="ctr"/>
                      <a:r>
                        <a:rPr lang="fr-BE" sz="1050" b="0" dirty="0">
                          <a:solidFill>
                            <a:schemeClr val="tx1"/>
                          </a:solidFill>
                          <a:latin typeface="Galano Classic"/>
                        </a:rPr>
                        <a:t>081/</a:t>
                      </a:r>
                      <a:r>
                        <a:rPr lang="fr-BE" sz="1050" b="0" baseline="0" dirty="0">
                          <a:solidFill>
                            <a:schemeClr val="tx1"/>
                          </a:solidFill>
                          <a:latin typeface="Galano Classic"/>
                        </a:rPr>
                        <a:t> 32 56 76</a:t>
                      </a:r>
                    </a:p>
                    <a:p>
                      <a:pPr algn="ctr"/>
                      <a:r>
                        <a:rPr lang="fr-BE" sz="1050" b="0" baseline="0" dirty="0">
                          <a:solidFill>
                            <a:schemeClr val="tx1"/>
                          </a:solidFill>
                          <a:latin typeface="Galano Classic"/>
                          <a:hlinkClick r:id="rId6"/>
                        </a:rPr>
                        <a:t>geraldine.gilson@tourismewallonie.be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extLst>
                  <a:ext uri="{0D108BD9-81ED-4DB2-BD59-A6C34878D82A}">
                    <a16:rowId xmlns:a16="http://schemas.microsoft.com/office/drawing/2014/main" val="1111422914"/>
                  </a:ext>
                </a:extLst>
              </a:tr>
              <a:tr h="429347">
                <a:tc>
                  <a:txBody>
                    <a:bodyPr/>
                    <a:lstStyle/>
                    <a:p>
                      <a:r>
                        <a:rPr lang="fr-BE" sz="1050" b="1" dirty="0">
                          <a:solidFill>
                            <a:schemeClr val="tx1"/>
                          </a:solidFill>
                          <a:latin typeface="Galano Classic"/>
                        </a:rPr>
                        <a:t>PHILIPPE</a:t>
                      </a:r>
                      <a:r>
                        <a:rPr lang="fr-BE" sz="1050" b="1" baseline="0" dirty="0">
                          <a:solidFill>
                            <a:schemeClr val="tx1"/>
                          </a:solidFill>
                          <a:latin typeface="Galano Classic"/>
                        </a:rPr>
                        <a:t> THISE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050" b="0" i="0" u="none" strike="noStrike" kern="1200" cap="none" spc="0" normalizeH="0" baseline="0" noProof="0" dirty="0">
                          <a:ln>
                            <a:noFill/>
                          </a:ln>
                          <a:solidFill>
                            <a:schemeClr val="tx1"/>
                          </a:solidFill>
                          <a:effectLst/>
                          <a:uLnTx/>
                          <a:uFillTx/>
                          <a:latin typeface="Galano Classic"/>
                          <a:ea typeface="+mn-ea"/>
                          <a:cs typeface="+mn-cs"/>
                        </a:rPr>
                        <a:t>GESTIONNAIRE DE DOSSIERS DE LA PROVINCE DE LIEGE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algn="ctr"/>
                      <a:r>
                        <a:rPr lang="fr-BE" sz="1050" b="0" dirty="0">
                          <a:solidFill>
                            <a:schemeClr val="tx1"/>
                          </a:solidFill>
                          <a:latin typeface="Galano Classic"/>
                        </a:rPr>
                        <a:t>081/ 32 56 74</a:t>
                      </a:r>
                    </a:p>
                    <a:p>
                      <a:pPr algn="ctr"/>
                      <a:r>
                        <a:rPr lang="fr-BE" sz="1050" b="0" dirty="0">
                          <a:solidFill>
                            <a:schemeClr val="tx1"/>
                          </a:solidFill>
                          <a:latin typeface="Galano Classic"/>
                          <a:hlinkClick r:id="rId6"/>
                        </a:rPr>
                        <a:t>philippe.thise@tourismewallonie.be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extLst>
                  <a:ext uri="{0D108BD9-81ED-4DB2-BD59-A6C34878D82A}">
                    <a16:rowId xmlns:a16="http://schemas.microsoft.com/office/drawing/2014/main" val="4241583000"/>
                  </a:ext>
                </a:extLst>
              </a:tr>
              <a:tr h="429347">
                <a:tc>
                  <a:txBody>
                    <a:bodyPr/>
                    <a:lstStyle/>
                    <a:p>
                      <a:r>
                        <a:rPr lang="fr-BE" sz="1050" b="1" dirty="0">
                          <a:solidFill>
                            <a:schemeClr val="tx1"/>
                          </a:solidFill>
                          <a:latin typeface="Galano Classic"/>
                        </a:rPr>
                        <a:t>MICHEL</a:t>
                      </a:r>
                      <a:r>
                        <a:rPr lang="fr-BE" sz="1050" b="1" baseline="0" dirty="0">
                          <a:solidFill>
                            <a:schemeClr val="tx1"/>
                          </a:solidFill>
                          <a:latin typeface="Galano Classic"/>
                        </a:rPr>
                        <a:t> TURCO</a:t>
                      </a:r>
                      <a:endParaRPr lang="fr-BE" sz="1050" b="1"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r>
                        <a:rPr lang="fr-BE" sz="1050" b="0" dirty="0">
                          <a:solidFill>
                            <a:schemeClr val="tx1"/>
                          </a:solidFill>
                          <a:latin typeface="Galano Classic"/>
                        </a:rPr>
                        <a:t>INFORMATICIEN,</a:t>
                      </a:r>
                      <a:r>
                        <a:rPr lang="fr-BE" sz="1050" b="0" baseline="0" dirty="0">
                          <a:solidFill>
                            <a:schemeClr val="tx1"/>
                          </a:solidFill>
                          <a:latin typeface="Galano Classic"/>
                        </a:rPr>
                        <a:t> BASE DE DONNEES PIVOT, COORDINATION ANIMATEURS NUMERIQUES</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algn="ctr"/>
                      <a:r>
                        <a:rPr lang="fr-BE" sz="1050" b="0" dirty="0">
                          <a:solidFill>
                            <a:schemeClr val="tx1"/>
                          </a:solidFill>
                          <a:latin typeface="Galano Classic"/>
                        </a:rPr>
                        <a:t>081/ 32 56</a:t>
                      </a:r>
                      <a:r>
                        <a:rPr lang="fr-BE" sz="1050" b="0" baseline="0" dirty="0">
                          <a:solidFill>
                            <a:schemeClr val="tx1"/>
                          </a:solidFill>
                          <a:latin typeface="Galano Classic"/>
                        </a:rPr>
                        <a:t> 78</a:t>
                      </a:r>
                    </a:p>
                    <a:p>
                      <a:pPr algn="ctr"/>
                      <a:r>
                        <a:rPr lang="fr-BE" sz="1050" b="0" baseline="0" dirty="0">
                          <a:solidFill>
                            <a:schemeClr val="tx1"/>
                          </a:solidFill>
                          <a:latin typeface="Galano Classic"/>
                          <a:hlinkClick r:id="rId7"/>
                        </a:rPr>
                        <a:t>michel.turco@tourismewallonie.be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extLst>
                  <a:ext uri="{0D108BD9-81ED-4DB2-BD59-A6C34878D82A}">
                    <a16:rowId xmlns:a16="http://schemas.microsoft.com/office/drawing/2014/main" val="1087271284"/>
                  </a:ext>
                </a:extLst>
              </a:tr>
              <a:tr h="429347">
                <a:tc>
                  <a:txBody>
                    <a:bodyPr/>
                    <a:lstStyle/>
                    <a:p>
                      <a:r>
                        <a:rPr lang="fr-BE" sz="1050" b="1" dirty="0">
                          <a:solidFill>
                            <a:schemeClr val="tx1"/>
                          </a:solidFill>
                          <a:latin typeface="Galano Classic"/>
                        </a:rPr>
                        <a:t>MA</a:t>
                      </a:r>
                      <a:r>
                        <a:rPr lang="fr-BE" sz="1050" b="1" baseline="0" dirty="0">
                          <a:solidFill>
                            <a:schemeClr val="tx1"/>
                          </a:solidFill>
                          <a:latin typeface="Galano Classic"/>
                        </a:rPr>
                        <a:t>XIME DEGEMBE</a:t>
                      </a:r>
                      <a:endParaRPr lang="fr-BE" sz="1050" b="1"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r>
                        <a:rPr lang="fr-BE" sz="1050" b="0" dirty="0">
                          <a:solidFill>
                            <a:schemeClr val="tx1"/>
                          </a:solidFill>
                          <a:latin typeface="Galano Classic"/>
                        </a:rPr>
                        <a:t>INFORMATICIEN,</a:t>
                      </a:r>
                      <a:r>
                        <a:rPr lang="fr-BE" sz="1050" b="0" baseline="0" dirty="0">
                          <a:solidFill>
                            <a:schemeClr val="tx1"/>
                          </a:solidFill>
                          <a:latin typeface="Galano Classic"/>
                        </a:rPr>
                        <a:t> DEVELOPPEUR WEB </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algn="ctr"/>
                      <a:r>
                        <a:rPr lang="fr-BE" sz="1050" b="0" dirty="0">
                          <a:solidFill>
                            <a:schemeClr val="tx1"/>
                          </a:solidFill>
                          <a:latin typeface="Galano Classic"/>
                        </a:rPr>
                        <a:t>081/ 32 57</a:t>
                      </a:r>
                      <a:r>
                        <a:rPr lang="fr-BE" sz="1050" b="0" baseline="0" dirty="0">
                          <a:solidFill>
                            <a:schemeClr val="tx1"/>
                          </a:solidFill>
                          <a:latin typeface="Galano Classic"/>
                        </a:rPr>
                        <a:t> 58</a:t>
                      </a:r>
                    </a:p>
                    <a:p>
                      <a:pPr algn="ctr"/>
                      <a:r>
                        <a:rPr lang="fr-BE" sz="1050" b="0" baseline="0" dirty="0">
                          <a:solidFill>
                            <a:schemeClr val="tx1"/>
                          </a:solidFill>
                          <a:latin typeface="Galano Classic"/>
                          <a:hlinkClick r:id="rId8"/>
                        </a:rPr>
                        <a:t>maxime.degembe@tourismewallonie.be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extLst>
                  <a:ext uri="{0D108BD9-81ED-4DB2-BD59-A6C34878D82A}">
                    <a16:rowId xmlns:a16="http://schemas.microsoft.com/office/drawing/2014/main" val="3285581115"/>
                  </a:ext>
                </a:extLst>
              </a:tr>
              <a:tr h="429347">
                <a:tc>
                  <a:txBody>
                    <a:bodyPr/>
                    <a:lstStyle/>
                    <a:p>
                      <a:r>
                        <a:rPr lang="fr-BE" sz="1050" b="1" dirty="0">
                          <a:solidFill>
                            <a:schemeClr val="tx1"/>
                          </a:solidFill>
                          <a:latin typeface="Galano Classic"/>
                        </a:rPr>
                        <a:t>FRANCOIS DE BOUW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r>
                        <a:rPr lang="fr-BE" sz="1050" b="0" dirty="0">
                          <a:solidFill>
                            <a:schemeClr val="tx1"/>
                          </a:solidFill>
                          <a:latin typeface="Galano Classic"/>
                        </a:rPr>
                        <a:t>INFORMATICIEN</a:t>
                      </a:r>
                      <a:r>
                        <a:rPr lang="fr-BE" sz="1050" b="0" baseline="0" dirty="0">
                          <a:solidFill>
                            <a:schemeClr val="tx1"/>
                          </a:solidFill>
                          <a:latin typeface="Galano Classic"/>
                        </a:rPr>
                        <a:t> RESEAU </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tc>
                  <a:txBody>
                    <a:bodyPr/>
                    <a:lstStyle/>
                    <a:p>
                      <a:pPr algn="ctr"/>
                      <a:r>
                        <a:rPr lang="fr-BE" sz="1050" b="0" dirty="0">
                          <a:solidFill>
                            <a:schemeClr val="tx1"/>
                          </a:solidFill>
                          <a:latin typeface="Galano Classic"/>
                        </a:rPr>
                        <a:t>081/ 32 56 06 </a:t>
                      </a:r>
                    </a:p>
                    <a:p>
                      <a:pPr algn="ctr"/>
                      <a:r>
                        <a:rPr lang="fr-BE" sz="1050" b="0" dirty="0">
                          <a:solidFill>
                            <a:schemeClr val="tx1"/>
                          </a:solidFill>
                          <a:latin typeface="Galano Classic"/>
                          <a:hlinkClick r:id="rId9"/>
                        </a:rPr>
                        <a:t>francois.debouw@touirsmewallonie.be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BF3F4"/>
                    </a:solidFill>
                  </a:tcPr>
                </a:tc>
                <a:extLst>
                  <a:ext uri="{0D108BD9-81ED-4DB2-BD59-A6C34878D82A}">
                    <a16:rowId xmlns:a16="http://schemas.microsoft.com/office/drawing/2014/main" val="2755706067"/>
                  </a:ext>
                </a:extLst>
              </a:tr>
              <a:tr h="429347">
                <a:tc>
                  <a:txBody>
                    <a:bodyPr/>
                    <a:lstStyle/>
                    <a:p>
                      <a:r>
                        <a:rPr lang="fr-BE" sz="1050" b="1" dirty="0">
                          <a:solidFill>
                            <a:schemeClr val="tx1"/>
                          </a:solidFill>
                          <a:latin typeface="Galano Classic"/>
                        </a:rPr>
                        <a:t>ELODIE VALLET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DBF3F4"/>
                    </a:solidFill>
                  </a:tcPr>
                </a:tc>
                <a:tc>
                  <a:txBody>
                    <a:bodyPr/>
                    <a:lstStyle/>
                    <a:p>
                      <a:r>
                        <a:rPr lang="fr-BE" sz="1050" b="0" dirty="0">
                          <a:solidFill>
                            <a:schemeClr val="tx1"/>
                          </a:solidFill>
                          <a:latin typeface="Galano Classic"/>
                        </a:rPr>
                        <a:t>COORDINATRICE</a:t>
                      </a:r>
                      <a:r>
                        <a:rPr lang="fr-BE" sz="1050" b="0" baseline="0" dirty="0">
                          <a:solidFill>
                            <a:schemeClr val="tx1"/>
                          </a:solidFill>
                          <a:latin typeface="Galano Classic"/>
                        </a:rPr>
                        <a:t> PROJET INTERREG V –MARKETING DIGITAL-GRANDE REGION</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DBF3F4"/>
                    </a:solidFill>
                  </a:tcPr>
                </a:tc>
                <a:tc>
                  <a:txBody>
                    <a:bodyPr/>
                    <a:lstStyle/>
                    <a:p>
                      <a:pPr algn="ctr"/>
                      <a:r>
                        <a:rPr lang="fr-BE" sz="1050" b="0" dirty="0">
                          <a:solidFill>
                            <a:schemeClr val="tx1"/>
                          </a:solidFill>
                          <a:latin typeface="Galano Classic"/>
                        </a:rPr>
                        <a:t>081/ 32 56</a:t>
                      </a:r>
                      <a:r>
                        <a:rPr lang="fr-BE" sz="1050" b="0" baseline="0" dirty="0">
                          <a:solidFill>
                            <a:schemeClr val="tx1"/>
                          </a:solidFill>
                          <a:latin typeface="Galano Classic"/>
                        </a:rPr>
                        <a:t> 20</a:t>
                      </a:r>
                    </a:p>
                    <a:p>
                      <a:pPr algn="ctr"/>
                      <a:r>
                        <a:rPr lang="fr-BE" sz="1050" b="0" baseline="0" dirty="0">
                          <a:solidFill>
                            <a:schemeClr val="tx1"/>
                          </a:solidFill>
                          <a:latin typeface="Galano Classic"/>
                          <a:hlinkClick r:id="rId10"/>
                        </a:rPr>
                        <a:t>elodie.vallet@tourismewallonie.be</a:t>
                      </a:r>
                      <a:endParaRPr lang="fr-BE" sz="1050" b="0" dirty="0">
                        <a:solidFill>
                          <a:schemeClr val="tx1"/>
                        </a:solidFill>
                        <a:latin typeface="Galano Class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DBF3F4"/>
                    </a:solidFill>
                  </a:tcPr>
                </a:tc>
                <a:extLst>
                  <a:ext uri="{0D108BD9-81ED-4DB2-BD59-A6C34878D82A}">
                    <a16:rowId xmlns:a16="http://schemas.microsoft.com/office/drawing/2014/main" val="1394863842"/>
                  </a:ext>
                </a:extLst>
              </a:tr>
            </a:tbl>
          </a:graphicData>
        </a:graphic>
      </p:graphicFrame>
    </p:spTree>
    <p:extLst>
      <p:ext uri="{BB962C8B-B14F-4D97-AF65-F5344CB8AC3E}">
        <p14:creationId xmlns:p14="http://schemas.microsoft.com/office/powerpoint/2010/main" val="2843406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40080" y="224444"/>
            <a:ext cx="10285615" cy="5340927"/>
          </a:xfrm>
        </p:spPr>
        <p:txBody>
          <a:bodyPr/>
          <a:lstStyle/>
          <a:p>
            <a:pPr marL="342900" lvl="1" indent="-342900" algn="l">
              <a:spcBef>
                <a:spcPts val="1000"/>
              </a:spcBef>
              <a:buFont typeface="Wingdings" panose="05000000000000000000" pitchFamily="2" charset="2"/>
              <a:buChar char="ü"/>
            </a:pPr>
            <a:r>
              <a:rPr lang="fr-BE" b="1" u="sng" dirty="0">
                <a:solidFill>
                  <a:srgbClr val="3ABFC2"/>
                </a:solidFill>
                <a:latin typeface="Galano Classic"/>
              </a:rPr>
              <a:t>LES </a:t>
            </a:r>
            <a:r>
              <a:rPr lang="fr-BE" b="1" u="sng" dirty="0" smtClean="0">
                <a:solidFill>
                  <a:srgbClr val="3ABFC2"/>
                </a:solidFill>
                <a:latin typeface="Galano Classic"/>
              </a:rPr>
              <a:t>MAISONS DU TOURISME</a:t>
            </a:r>
            <a:endParaRPr lang="fr-BE" b="1" u="sng" dirty="0">
              <a:solidFill>
                <a:srgbClr val="3ABFC2"/>
              </a:solidFill>
              <a:latin typeface="Galano Classic"/>
            </a:endParaRPr>
          </a:p>
          <a:p>
            <a:endParaRPr lang="fr-BE" sz="1800" dirty="0"/>
          </a:p>
        </p:txBody>
      </p:sp>
      <p:sp>
        <p:nvSpPr>
          <p:cNvPr id="4" name="Rectangle 3"/>
          <p:cNvSpPr/>
          <p:nvPr/>
        </p:nvSpPr>
        <p:spPr>
          <a:xfrm>
            <a:off x="872836" y="901380"/>
            <a:ext cx="10424160" cy="5047536"/>
          </a:xfrm>
          <a:prstGeom prst="rect">
            <a:avLst/>
          </a:prstGeom>
        </p:spPr>
        <p:txBody>
          <a:bodyPr wrap="square">
            <a:spAutoFit/>
          </a:bodyPr>
          <a:lstStyle/>
          <a:p>
            <a:pPr marL="285750" lvl="0" indent="-285750">
              <a:buClr>
                <a:srgbClr val="3ABFC2"/>
              </a:buClr>
              <a:buFont typeface="Wingdings" panose="05000000000000000000" pitchFamily="2" charset="2"/>
              <a:buChar char="v"/>
            </a:pPr>
            <a:r>
              <a:rPr lang="fr-BE" sz="1400" dirty="0">
                <a:latin typeface="Galano Classic"/>
              </a:rPr>
              <a:t>L’accueil et l’information permanents du touriste et de l’excursionniste </a:t>
            </a:r>
            <a:r>
              <a:rPr lang="fr-BE" sz="1400" dirty="0" smtClean="0">
                <a:latin typeface="Galano Classic"/>
              </a:rPr>
              <a:t>;</a:t>
            </a:r>
          </a:p>
          <a:p>
            <a:pPr lvl="0">
              <a:buClr>
                <a:srgbClr val="3ABFC2"/>
              </a:buClr>
            </a:pPr>
            <a:endParaRPr lang="fr-FR" sz="1400" dirty="0">
              <a:latin typeface="Galano Classic"/>
            </a:endParaRPr>
          </a:p>
          <a:p>
            <a:pPr marL="285750" lvl="0" indent="-285750">
              <a:buClr>
                <a:srgbClr val="3ABFC2"/>
              </a:buClr>
              <a:buFont typeface="Wingdings" panose="05000000000000000000" pitchFamily="2" charset="2"/>
              <a:buChar char="v"/>
            </a:pPr>
            <a:r>
              <a:rPr lang="fr-BE" sz="1400" dirty="0">
                <a:latin typeface="Galano Classic"/>
              </a:rPr>
              <a:t>Le soutien des activités touristiques de son ressort notamment par la réalisation d’actions de promotion et d’animation ainsi que l’organisation et le développement touristique </a:t>
            </a:r>
            <a:r>
              <a:rPr lang="fr-BE" sz="1400" dirty="0" smtClean="0">
                <a:latin typeface="Galano Classic"/>
              </a:rPr>
              <a:t>;</a:t>
            </a:r>
          </a:p>
          <a:p>
            <a:pPr lvl="0">
              <a:buClr>
                <a:srgbClr val="3ABFC2"/>
              </a:buClr>
            </a:pPr>
            <a:endParaRPr lang="fr-FR" sz="1400" dirty="0">
              <a:latin typeface="Galano Classic"/>
            </a:endParaRPr>
          </a:p>
          <a:p>
            <a:pPr marL="285750" lvl="0" indent="-285750">
              <a:buClr>
                <a:srgbClr val="3ABFC2"/>
              </a:buClr>
              <a:buFont typeface="Wingdings" panose="05000000000000000000" pitchFamily="2" charset="2"/>
              <a:buChar char="v"/>
            </a:pPr>
            <a:r>
              <a:rPr lang="fr-BE" sz="1400" dirty="0">
                <a:latin typeface="Galano Classic"/>
              </a:rPr>
              <a:t>La collaboration et l’échange d’informations, avec le Commissariat général au Tourisme, en matière d’offres touristiques relevant de son ressort territorial (PIVOT</a:t>
            </a:r>
            <a:r>
              <a:rPr lang="fr-BE" sz="1400" dirty="0" smtClean="0">
                <a:latin typeface="Galano Classic"/>
              </a:rPr>
              <a:t>);</a:t>
            </a:r>
          </a:p>
          <a:p>
            <a:pPr lvl="0">
              <a:buClr>
                <a:srgbClr val="3ABFC2"/>
              </a:buClr>
            </a:pPr>
            <a:endParaRPr lang="fr-FR" sz="1400" dirty="0">
              <a:latin typeface="Galano Classic"/>
            </a:endParaRPr>
          </a:p>
          <a:p>
            <a:pPr marL="285750" lvl="0" indent="-285750">
              <a:buClr>
                <a:srgbClr val="3ABFC2"/>
              </a:buClr>
              <a:buFont typeface="Wingdings" panose="05000000000000000000" pitchFamily="2" charset="2"/>
              <a:buChar char="v"/>
            </a:pPr>
            <a:r>
              <a:rPr lang="fr-BE" sz="1400" dirty="0">
                <a:latin typeface="Galano Classic"/>
              </a:rPr>
              <a:t>La coordination des actions entreprises par les offices du tourisme et les syndicats d’initiative de son ressort destinées à reconnaître les itinéraires balisés de son territoire par le Commissariat général au Tourisme, le cas échéant de prendre les dispositions nécessaires pour assurer cette reconnaissance </a:t>
            </a:r>
            <a:r>
              <a:rPr lang="fr-BE" sz="1400" dirty="0" smtClean="0">
                <a:latin typeface="Galano Classic"/>
              </a:rPr>
              <a:t>;</a:t>
            </a:r>
          </a:p>
          <a:p>
            <a:pPr lvl="0">
              <a:buClr>
                <a:srgbClr val="3ABFC2"/>
              </a:buClr>
            </a:pPr>
            <a:endParaRPr lang="fr-FR" sz="1400" dirty="0">
              <a:latin typeface="Galano Classic"/>
            </a:endParaRPr>
          </a:p>
          <a:p>
            <a:pPr marL="285750" lvl="0" indent="-285750">
              <a:buClr>
                <a:srgbClr val="3ABFC2"/>
              </a:buClr>
              <a:buFont typeface="Wingdings" panose="05000000000000000000" pitchFamily="2" charset="2"/>
              <a:buChar char="v"/>
            </a:pPr>
            <a:r>
              <a:rPr lang="fr-BE" sz="1400" dirty="0">
                <a:latin typeface="Galano Classic"/>
              </a:rPr>
              <a:t>En collaboration avec les offices du tourisme et les syndicats d’initiative, de prendre les dispositions nécessaires pour assurer la qualité et l’entretien des itinéraires touristiques balisés </a:t>
            </a:r>
            <a:r>
              <a:rPr lang="fr-BE" sz="1400" dirty="0" smtClean="0">
                <a:latin typeface="Galano Classic"/>
              </a:rPr>
              <a:t>;</a:t>
            </a:r>
          </a:p>
          <a:p>
            <a:pPr lvl="0">
              <a:buClr>
                <a:srgbClr val="3ABFC2"/>
              </a:buClr>
            </a:pPr>
            <a:endParaRPr lang="fr-FR" sz="1400" dirty="0">
              <a:latin typeface="Galano Classic"/>
            </a:endParaRPr>
          </a:p>
          <a:p>
            <a:pPr marL="285750" lvl="0" indent="-285750">
              <a:buClr>
                <a:srgbClr val="3ABFC2"/>
              </a:buClr>
              <a:buFont typeface="Wingdings" panose="05000000000000000000" pitchFamily="2" charset="2"/>
              <a:buChar char="v"/>
            </a:pPr>
            <a:r>
              <a:rPr lang="fr-BE" sz="1400" dirty="0">
                <a:latin typeface="Galano Classic"/>
              </a:rPr>
              <a:t>L’alimentation et la transmission des informations à Wallonie Belgique Tourisme en vue de la conception et l’élaboration de produits touristiques </a:t>
            </a:r>
            <a:r>
              <a:rPr lang="fr-BE" sz="1400" dirty="0" smtClean="0">
                <a:latin typeface="Galano Classic"/>
              </a:rPr>
              <a:t>;</a:t>
            </a:r>
          </a:p>
          <a:p>
            <a:pPr lvl="0">
              <a:buClr>
                <a:srgbClr val="3ABFC2"/>
              </a:buClr>
            </a:pPr>
            <a:endParaRPr lang="fr-FR" sz="1400" dirty="0">
              <a:latin typeface="Galano Classic"/>
            </a:endParaRPr>
          </a:p>
          <a:p>
            <a:pPr marL="285750" lvl="0" indent="-285750">
              <a:buClr>
                <a:srgbClr val="3ABFC2"/>
              </a:buClr>
              <a:buFont typeface="Wingdings" panose="05000000000000000000" pitchFamily="2" charset="2"/>
              <a:buChar char="v"/>
            </a:pPr>
            <a:r>
              <a:rPr lang="fr-BE" sz="1400" dirty="0">
                <a:latin typeface="Galano Classic"/>
              </a:rPr>
              <a:t>La mise à disposition, pour l’ensemble des organismes touristiques de son ressort territorial, d’un système d’informations touristiques, accessible également en dehors des heures d’ouverture par tout moyen de communication existant </a:t>
            </a:r>
            <a:r>
              <a:rPr lang="fr-BE" sz="1400" dirty="0" smtClean="0">
                <a:latin typeface="Galano Classic"/>
              </a:rPr>
              <a:t>;</a:t>
            </a:r>
          </a:p>
          <a:p>
            <a:pPr lvl="0">
              <a:buClr>
                <a:srgbClr val="3ABFC2"/>
              </a:buClr>
            </a:pPr>
            <a:endParaRPr lang="fr-FR" sz="1400" dirty="0">
              <a:latin typeface="Galano Classic"/>
            </a:endParaRPr>
          </a:p>
          <a:p>
            <a:pPr marL="285750" lvl="0" indent="-285750">
              <a:buClr>
                <a:srgbClr val="3ABFC2"/>
              </a:buClr>
              <a:buFont typeface="Wingdings" panose="05000000000000000000" pitchFamily="2" charset="2"/>
              <a:buChar char="v"/>
            </a:pPr>
            <a:r>
              <a:rPr lang="fr-BE" sz="1400" dirty="0">
                <a:latin typeface="Galano Classic"/>
              </a:rPr>
              <a:t>La mise à disposition d’une documentation touristique régionale, provinciale et locale au profit du public ainsi que des offices du tourisme et des syndicats d’initiative de son ressort ;</a:t>
            </a:r>
            <a:endParaRPr lang="fr-FR" sz="1400" dirty="0">
              <a:latin typeface="Galano Classic"/>
            </a:endParaRPr>
          </a:p>
        </p:txBody>
      </p:sp>
    </p:spTree>
    <p:extLst>
      <p:ext uri="{BB962C8B-B14F-4D97-AF65-F5344CB8AC3E}">
        <p14:creationId xmlns:p14="http://schemas.microsoft.com/office/powerpoint/2010/main" val="828514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908858" y="385013"/>
            <a:ext cx="10363200" cy="5068136"/>
          </a:xfrm>
        </p:spPr>
        <p:txBody>
          <a:bodyPr>
            <a:normAutofit/>
          </a:bodyPr>
          <a:lstStyle/>
          <a:p>
            <a:r>
              <a:rPr lang="fr-BE" b="1" u="sng" dirty="0">
                <a:solidFill>
                  <a:srgbClr val="ED1A3B"/>
                </a:solidFill>
                <a:latin typeface="Galano Classic"/>
              </a:rPr>
              <a:t>Modifications concernant les </a:t>
            </a:r>
            <a:r>
              <a:rPr lang="fr-BE" b="1" u="sng" dirty="0" smtClean="0">
                <a:solidFill>
                  <a:srgbClr val="ED1A3B"/>
                </a:solidFill>
                <a:latin typeface="Galano Classic"/>
              </a:rPr>
              <a:t>MT</a:t>
            </a:r>
          </a:p>
          <a:p>
            <a:endParaRPr lang="fr-BE" b="1" dirty="0">
              <a:latin typeface="Galano Classic"/>
            </a:endParaRPr>
          </a:p>
          <a:p>
            <a:pPr marL="742950" lvl="1" indent="-285750" algn="l">
              <a:buClr>
                <a:srgbClr val="3ABFC2"/>
              </a:buClr>
              <a:buFont typeface="Wingdings" panose="05000000000000000000" pitchFamily="2" charset="2"/>
              <a:buChar char="ü"/>
            </a:pPr>
            <a:r>
              <a:rPr lang="fr-BE" sz="1800" dirty="0">
                <a:latin typeface="Galano Classic"/>
              </a:rPr>
              <a:t>Statuts juridiques acceptés: ASBL et </a:t>
            </a:r>
            <a:r>
              <a:rPr lang="fr-BE" sz="1800" dirty="0" smtClean="0">
                <a:latin typeface="Galano Classic"/>
              </a:rPr>
              <a:t>fondations</a:t>
            </a:r>
            <a:endParaRPr lang="fr-BE" sz="1800" dirty="0">
              <a:latin typeface="Galano Classic"/>
            </a:endParaRPr>
          </a:p>
          <a:p>
            <a:pPr marL="742950" lvl="1" indent="-285750" algn="l">
              <a:buClr>
                <a:srgbClr val="3ABFC2"/>
              </a:buClr>
              <a:buFont typeface="Wingdings" panose="05000000000000000000" pitchFamily="2" charset="2"/>
              <a:buChar char="ü"/>
            </a:pPr>
            <a:r>
              <a:rPr lang="fr-BE" sz="1800" dirty="0">
                <a:latin typeface="Galano Classic"/>
              </a:rPr>
              <a:t>Minimum 4 communes sur le territoire </a:t>
            </a:r>
            <a:r>
              <a:rPr lang="fr-BE" sz="1800" dirty="0" smtClean="0">
                <a:latin typeface="Galano Classic"/>
              </a:rPr>
              <a:t>(sauf </a:t>
            </a:r>
            <a:r>
              <a:rPr lang="fr-BE" sz="1800" dirty="0">
                <a:latin typeface="Galano Classic"/>
              </a:rPr>
              <a:t>dérogation)</a:t>
            </a:r>
          </a:p>
          <a:p>
            <a:pPr marL="742950" lvl="1" indent="-285750" algn="l">
              <a:buClr>
                <a:srgbClr val="3ABFC2"/>
              </a:buClr>
              <a:buFont typeface="Wingdings" panose="05000000000000000000" pitchFamily="2" charset="2"/>
              <a:buChar char="ü"/>
            </a:pPr>
            <a:r>
              <a:rPr lang="fr-BE" sz="1800" dirty="0">
                <a:latin typeface="Galano Classic"/>
              </a:rPr>
              <a:t>Horaire </a:t>
            </a:r>
            <a:r>
              <a:rPr lang="fr-BE" sz="1800" dirty="0" smtClean="0">
                <a:latin typeface="Galano Classic"/>
              </a:rPr>
              <a:t>d’ouverture</a:t>
            </a:r>
          </a:p>
          <a:p>
            <a:pPr marL="742950" lvl="1" indent="-285750" algn="l">
              <a:buClr>
                <a:srgbClr val="3ABFC2"/>
              </a:buClr>
              <a:buFont typeface="Wingdings" panose="05000000000000000000" pitchFamily="2" charset="2"/>
              <a:buChar char="ü"/>
            </a:pPr>
            <a:endParaRPr lang="fr-BE" sz="1800" dirty="0">
              <a:latin typeface="Galano Classic"/>
            </a:endParaRPr>
          </a:p>
          <a:p>
            <a:pPr lvl="1" algn="l">
              <a:buClr>
                <a:srgbClr val="3ABFC2"/>
              </a:buClr>
            </a:pPr>
            <a:endParaRPr lang="fr-BE" sz="1800" dirty="0">
              <a:latin typeface="Galano Classic"/>
            </a:endParaRPr>
          </a:p>
          <a:p>
            <a:endParaRPr lang="fr-BE" b="1" dirty="0">
              <a:latin typeface="Galano Classic"/>
            </a:endParaRPr>
          </a:p>
        </p:txBody>
      </p:sp>
      <p:graphicFrame>
        <p:nvGraphicFramePr>
          <p:cNvPr id="4" name="Tableau 3"/>
          <p:cNvGraphicFramePr>
            <a:graphicFrameLocks noGrp="1"/>
          </p:cNvGraphicFramePr>
          <p:nvPr>
            <p:extLst>
              <p:ext uri="{D42A27DB-BD31-4B8C-83A1-F6EECF244321}">
                <p14:modId xmlns:p14="http://schemas.microsoft.com/office/powerpoint/2010/main" val="579237166"/>
              </p:ext>
            </p:extLst>
          </p:nvPr>
        </p:nvGraphicFramePr>
        <p:xfrm>
          <a:off x="2395450" y="2402378"/>
          <a:ext cx="7390015" cy="2270866"/>
        </p:xfrm>
        <a:graphic>
          <a:graphicData uri="http://schemas.openxmlformats.org/drawingml/2006/table">
            <a:tbl>
              <a:tblPr firstRow="1" bandRow="1">
                <a:tableStyleId>{5C22544A-7EE6-4342-B048-85BDC9FD1C3A}</a:tableStyleId>
              </a:tblPr>
              <a:tblGrid>
                <a:gridCol w="7390015">
                  <a:extLst>
                    <a:ext uri="{9D8B030D-6E8A-4147-A177-3AD203B41FA5}">
                      <a16:colId xmlns:a16="http://schemas.microsoft.com/office/drawing/2014/main" val="1109840638"/>
                    </a:ext>
                  </a:extLst>
                </a:gridCol>
              </a:tblGrid>
              <a:tr h="407963">
                <a:tc>
                  <a:txBody>
                    <a:bodyPr/>
                    <a:lstStyle/>
                    <a:p>
                      <a:r>
                        <a:rPr lang="fr-BE" sz="1600" dirty="0" smtClean="0">
                          <a:latin typeface="Galano Classic"/>
                        </a:rPr>
                        <a:t>Minimum</a:t>
                      </a:r>
                      <a:r>
                        <a:rPr lang="fr-BE" sz="1600" baseline="0" dirty="0" smtClean="0">
                          <a:latin typeface="Galano Classic"/>
                        </a:rPr>
                        <a:t> 1.800 heure / an</a:t>
                      </a:r>
                    </a:p>
                    <a:p>
                      <a:endParaRPr lang="fr-BE" sz="1600" dirty="0">
                        <a:latin typeface="Galano Classic"/>
                      </a:endParaRPr>
                    </a:p>
                  </a:txBody>
                  <a:tcPr>
                    <a:solidFill>
                      <a:srgbClr val="ED1A3B"/>
                    </a:solidFill>
                  </a:tcPr>
                </a:tc>
                <a:extLst>
                  <a:ext uri="{0D108BD9-81ED-4DB2-BD59-A6C34878D82A}">
                    <a16:rowId xmlns:a16="http://schemas.microsoft.com/office/drawing/2014/main" val="3684118293"/>
                  </a:ext>
                </a:extLst>
              </a:tr>
              <a:tr h="407963">
                <a:tc>
                  <a:txBody>
                    <a:bodyPr/>
                    <a:lstStyle/>
                    <a:p>
                      <a:r>
                        <a:rPr lang="fr-BE" sz="1600" dirty="0" smtClean="0">
                          <a:latin typeface="Galano Classic"/>
                        </a:rPr>
                        <a:t>Tous les Week-End</a:t>
                      </a:r>
                    </a:p>
                    <a:p>
                      <a:endParaRPr lang="fr-BE" sz="1600" dirty="0">
                        <a:latin typeface="Galano Classic"/>
                      </a:endParaRPr>
                    </a:p>
                  </a:txBody>
                  <a:tcPr>
                    <a:solidFill>
                      <a:srgbClr val="3ABFC2"/>
                    </a:solidFill>
                  </a:tcPr>
                </a:tc>
                <a:extLst>
                  <a:ext uri="{0D108BD9-81ED-4DB2-BD59-A6C34878D82A}">
                    <a16:rowId xmlns:a16="http://schemas.microsoft.com/office/drawing/2014/main" val="1929458947"/>
                  </a:ext>
                </a:extLst>
              </a:tr>
              <a:tr h="11126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latin typeface="Galano Classic"/>
                        </a:rPr>
                        <a:t>Possibilité d’ouvrir moins</a:t>
                      </a:r>
                      <a:r>
                        <a:rPr lang="fr-BE" sz="1600" baseline="0" dirty="0" smtClean="0">
                          <a:latin typeface="Galano Classic"/>
                        </a:rPr>
                        <a:t> (min. 1500h) selon l’attractivité touristique et les collaborations existantes sur le territoire.</a:t>
                      </a:r>
                      <a:endParaRPr lang="fr-BE" sz="1600" dirty="0" smtClean="0">
                        <a:latin typeface="Galano Classic"/>
                      </a:endParaRPr>
                    </a:p>
                  </a:txBody>
                  <a:tcPr>
                    <a:solidFill>
                      <a:srgbClr val="DBF3F4"/>
                    </a:solidFill>
                  </a:tcPr>
                </a:tc>
                <a:extLst>
                  <a:ext uri="{0D108BD9-81ED-4DB2-BD59-A6C34878D82A}">
                    <a16:rowId xmlns:a16="http://schemas.microsoft.com/office/drawing/2014/main" val="1834581231"/>
                  </a:ext>
                </a:extLst>
              </a:tr>
            </a:tbl>
          </a:graphicData>
        </a:graphic>
      </p:graphicFrame>
    </p:spTree>
    <p:extLst>
      <p:ext uri="{BB962C8B-B14F-4D97-AF65-F5344CB8AC3E}">
        <p14:creationId xmlns:p14="http://schemas.microsoft.com/office/powerpoint/2010/main" val="2889251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64523" y="274320"/>
            <a:ext cx="10399221" cy="4925291"/>
          </a:xfrm>
        </p:spPr>
        <p:txBody>
          <a:bodyPr>
            <a:normAutofit/>
          </a:bodyPr>
          <a:lstStyle/>
          <a:p>
            <a:pPr marL="342900" indent="-342900" algn="l">
              <a:buFont typeface="Wingdings" panose="05000000000000000000" pitchFamily="2" charset="2"/>
              <a:buChar char="ü"/>
            </a:pPr>
            <a:r>
              <a:rPr lang="fr-BE" sz="2000" b="1" u="sng" dirty="0" smtClean="0">
                <a:solidFill>
                  <a:srgbClr val="3ABFC2"/>
                </a:solidFill>
                <a:latin typeface="Galano Classic"/>
              </a:rPr>
              <a:t>LES SYNDICATS D INITIATIVES </a:t>
            </a:r>
          </a:p>
          <a:p>
            <a:endParaRPr lang="fr-BE" b="1" u="sng" dirty="0">
              <a:solidFill>
                <a:srgbClr val="3ABFC2"/>
              </a:solidFill>
              <a:latin typeface="Galano Classic"/>
            </a:endParaRPr>
          </a:p>
          <a:p>
            <a:pPr marL="285750" indent="-285750" algn="l">
              <a:lnSpc>
                <a:spcPct val="100000"/>
              </a:lnSpc>
              <a:spcBef>
                <a:spcPts val="0"/>
              </a:spcBef>
              <a:buClr>
                <a:srgbClr val="3ABFC2"/>
              </a:buClr>
              <a:buFont typeface="Wingdings" panose="05000000000000000000" pitchFamily="2" charset="2"/>
              <a:buChar char="v"/>
            </a:pPr>
            <a:r>
              <a:rPr lang="fr-BE" sz="1800" dirty="0" smtClean="0">
                <a:latin typeface="Galano Classic"/>
              </a:rPr>
              <a:t>Avoir </a:t>
            </a:r>
            <a:r>
              <a:rPr lang="fr-BE" sz="1800" dirty="0">
                <a:latin typeface="Galano Classic"/>
              </a:rPr>
              <a:t>pour objet le développement et la promotion du tourisme, soit de tout ou partie d’une commune, soit de plusieurs communes</a:t>
            </a:r>
            <a:r>
              <a:rPr lang="fr-BE" sz="1800" dirty="0" smtClean="0">
                <a:latin typeface="Galano Classic"/>
              </a:rPr>
              <a:t>;</a:t>
            </a:r>
          </a:p>
          <a:p>
            <a:pPr algn="l">
              <a:lnSpc>
                <a:spcPct val="100000"/>
              </a:lnSpc>
              <a:spcBef>
                <a:spcPts val="0"/>
              </a:spcBef>
              <a:buClr>
                <a:srgbClr val="3ABFC2"/>
              </a:buClr>
            </a:pPr>
            <a:endParaRPr lang="fr-FR" sz="1800" dirty="0">
              <a:latin typeface="Galano Classic"/>
            </a:endParaRPr>
          </a:p>
          <a:p>
            <a:pPr marL="285750" indent="-285750" algn="l">
              <a:lnSpc>
                <a:spcPct val="100000"/>
              </a:lnSpc>
              <a:spcBef>
                <a:spcPts val="0"/>
              </a:spcBef>
              <a:buClr>
                <a:srgbClr val="3ABFC2"/>
              </a:buClr>
              <a:buFont typeface="Wingdings" panose="05000000000000000000" pitchFamily="2" charset="2"/>
              <a:buChar char="v"/>
            </a:pPr>
            <a:r>
              <a:rPr lang="fr-BE" sz="1800" dirty="0" smtClean="0">
                <a:latin typeface="Galano Classic"/>
              </a:rPr>
              <a:t>Etre </a:t>
            </a:r>
            <a:r>
              <a:rPr lang="fr-BE" sz="1800" dirty="0">
                <a:latin typeface="Galano Classic"/>
              </a:rPr>
              <a:t>doté d’un bureau d’accueil et d’information, indépendant d’une habitation privée</a:t>
            </a:r>
            <a:r>
              <a:rPr lang="fr-BE" sz="1800" dirty="0" smtClean="0">
                <a:latin typeface="Galano Classic"/>
              </a:rPr>
              <a:t>.</a:t>
            </a:r>
          </a:p>
          <a:p>
            <a:pPr algn="l">
              <a:lnSpc>
                <a:spcPct val="100000"/>
              </a:lnSpc>
              <a:spcBef>
                <a:spcPts val="0"/>
              </a:spcBef>
              <a:buClr>
                <a:srgbClr val="3ABFC2"/>
              </a:buClr>
            </a:pPr>
            <a:endParaRPr lang="fr-FR" sz="1800" dirty="0">
              <a:latin typeface="Galano Classic"/>
            </a:endParaRPr>
          </a:p>
          <a:p>
            <a:pPr marL="285750" indent="-285750" algn="l">
              <a:lnSpc>
                <a:spcPct val="100000"/>
              </a:lnSpc>
              <a:spcBef>
                <a:spcPts val="0"/>
              </a:spcBef>
              <a:buClr>
                <a:srgbClr val="3ABFC2"/>
              </a:buClr>
              <a:buFont typeface="Wingdings" panose="05000000000000000000" pitchFamily="2" charset="2"/>
              <a:buChar char="v"/>
            </a:pPr>
            <a:r>
              <a:rPr lang="fr-BE" sz="1800" dirty="0" smtClean="0">
                <a:latin typeface="Galano Classic"/>
              </a:rPr>
              <a:t>Mettre </a:t>
            </a:r>
            <a:r>
              <a:rPr lang="fr-BE" sz="1800" dirty="0">
                <a:latin typeface="Galano Classic"/>
              </a:rPr>
              <a:t>à disposition du public une documentation touristique locale en ce compris toute publication émise par la </a:t>
            </a:r>
            <a:r>
              <a:rPr lang="fr-BE" sz="1800" dirty="0" smtClean="0">
                <a:latin typeface="Galano Classic"/>
              </a:rPr>
              <a:t>Maison </a:t>
            </a:r>
            <a:r>
              <a:rPr lang="fr-BE" sz="1800" dirty="0">
                <a:latin typeface="Galano Classic"/>
              </a:rPr>
              <a:t>du </a:t>
            </a:r>
            <a:r>
              <a:rPr lang="fr-BE" sz="1800" dirty="0" smtClean="0">
                <a:latin typeface="Galano Classic"/>
              </a:rPr>
              <a:t>Tourisme </a:t>
            </a:r>
            <a:r>
              <a:rPr lang="fr-BE" sz="1800" dirty="0">
                <a:latin typeface="Galano Classic"/>
              </a:rPr>
              <a:t>active sur le même territoire</a:t>
            </a:r>
            <a:r>
              <a:rPr lang="fr-BE" sz="1800" dirty="0" smtClean="0">
                <a:latin typeface="Galano Classic"/>
              </a:rPr>
              <a:t>;</a:t>
            </a:r>
          </a:p>
          <a:p>
            <a:pPr algn="l">
              <a:lnSpc>
                <a:spcPct val="100000"/>
              </a:lnSpc>
              <a:spcBef>
                <a:spcPts val="0"/>
              </a:spcBef>
              <a:buClr>
                <a:srgbClr val="3ABFC2"/>
              </a:buClr>
            </a:pPr>
            <a:endParaRPr lang="fr-FR" sz="1800" dirty="0">
              <a:solidFill>
                <a:srgbClr val="FF0000"/>
              </a:solidFill>
              <a:latin typeface="Galano Classic"/>
            </a:endParaRPr>
          </a:p>
          <a:p>
            <a:pPr marL="285750" indent="-285750" algn="l">
              <a:lnSpc>
                <a:spcPct val="100000"/>
              </a:lnSpc>
              <a:spcBef>
                <a:spcPts val="0"/>
              </a:spcBef>
              <a:buClr>
                <a:srgbClr val="3ABFC2"/>
              </a:buClr>
              <a:buFont typeface="Wingdings" panose="05000000000000000000" pitchFamily="2" charset="2"/>
              <a:buChar char="v"/>
            </a:pPr>
            <a:r>
              <a:rPr lang="fr-BE" sz="1800" dirty="0" smtClean="0">
                <a:latin typeface="Galano Classic"/>
              </a:rPr>
              <a:t>Respecter </a:t>
            </a:r>
            <a:r>
              <a:rPr lang="fr-BE" sz="1800" dirty="0">
                <a:latin typeface="Galano Classic"/>
              </a:rPr>
              <a:t>les heures d’ouverture du bureau d’accueil fixées par la décision de reconnaissance</a:t>
            </a:r>
            <a:r>
              <a:rPr lang="fr-BE" sz="1800" dirty="0" smtClean="0">
                <a:latin typeface="Galano Classic"/>
              </a:rPr>
              <a:t>.</a:t>
            </a:r>
          </a:p>
          <a:p>
            <a:pPr algn="l">
              <a:lnSpc>
                <a:spcPct val="100000"/>
              </a:lnSpc>
              <a:spcBef>
                <a:spcPts val="0"/>
              </a:spcBef>
              <a:buClr>
                <a:srgbClr val="3ABFC2"/>
              </a:buClr>
            </a:pPr>
            <a:endParaRPr lang="fr-BE" sz="1800" dirty="0">
              <a:latin typeface="Galano Classic"/>
            </a:endParaRPr>
          </a:p>
          <a:p>
            <a:pPr marL="285750" indent="-285750" algn="l">
              <a:lnSpc>
                <a:spcPct val="100000"/>
              </a:lnSpc>
              <a:spcBef>
                <a:spcPts val="0"/>
              </a:spcBef>
              <a:buClr>
                <a:srgbClr val="3ABFC2"/>
              </a:buClr>
              <a:buFont typeface="Wingdings" panose="05000000000000000000" pitchFamily="2" charset="2"/>
              <a:buChar char="v"/>
            </a:pPr>
            <a:r>
              <a:rPr lang="fr-BE" sz="1800" b="1" dirty="0">
                <a:solidFill>
                  <a:srgbClr val="FF0000"/>
                </a:solidFill>
                <a:latin typeface="Galano Classic"/>
              </a:rPr>
              <a:t>Est abrogé </a:t>
            </a:r>
            <a:r>
              <a:rPr lang="fr-BE" sz="1800" dirty="0">
                <a:solidFill>
                  <a:srgbClr val="FF0000"/>
                </a:solidFill>
                <a:latin typeface="Galano Classic"/>
              </a:rPr>
              <a:t>: disposer d’un système d’informations touristiques, accessible également en dehors des heures d’ouverture, soit par téléphone, soit par tout autre moyen de communication;</a:t>
            </a:r>
            <a:endParaRPr lang="fr-FR" sz="1800" dirty="0">
              <a:solidFill>
                <a:srgbClr val="FF0000"/>
              </a:solidFill>
              <a:latin typeface="Galano Classic"/>
            </a:endParaRPr>
          </a:p>
          <a:p>
            <a:pPr algn="l"/>
            <a:endParaRPr lang="fr-BE" sz="1800" b="1" u="sng" dirty="0">
              <a:solidFill>
                <a:srgbClr val="3ABFC2"/>
              </a:solidFill>
              <a:latin typeface="Galano Classic"/>
            </a:endParaRPr>
          </a:p>
        </p:txBody>
      </p:sp>
    </p:spTree>
    <p:extLst>
      <p:ext uri="{BB962C8B-B14F-4D97-AF65-F5344CB8AC3E}">
        <p14:creationId xmlns:p14="http://schemas.microsoft.com/office/powerpoint/2010/main" val="2248747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83919" y="493078"/>
            <a:ext cx="10321637" cy="4810442"/>
          </a:xfrm>
        </p:spPr>
        <p:txBody>
          <a:bodyPr>
            <a:normAutofit/>
          </a:bodyPr>
          <a:lstStyle/>
          <a:p>
            <a:pPr marL="342900" indent="-342900" algn="l">
              <a:buFont typeface="Wingdings" panose="05000000000000000000" pitchFamily="2" charset="2"/>
              <a:buChar char="ü"/>
            </a:pPr>
            <a:r>
              <a:rPr lang="fr-BE" sz="2000" b="1" u="sng" dirty="0" smtClean="0">
                <a:solidFill>
                  <a:srgbClr val="3ABFC2"/>
                </a:solidFill>
                <a:latin typeface="Galano Classic"/>
              </a:rPr>
              <a:t>LES OFFICES DU TOURISME</a:t>
            </a:r>
          </a:p>
          <a:p>
            <a:endParaRPr lang="fr-BE" dirty="0"/>
          </a:p>
          <a:p>
            <a:pPr marL="285750" indent="-285750" algn="l">
              <a:lnSpc>
                <a:spcPct val="100000"/>
              </a:lnSpc>
              <a:spcBef>
                <a:spcPts val="0"/>
              </a:spcBef>
              <a:buClr>
                <a:srgbClr val="3ABFC2"/>
              </a:buClr>
              <a:buFont typeface="Wingdings" panose="05000000000000000000" pitchFamily="2" charset="2"/>
              <a:buChar char="v"/>
            </a:pPr>
            <a:r>
              <a:rPr lang="fr-BE" sz="1800" dirty="0" smtClean="0">
                <a:latin typeface="Galano Classic"/>
              </a:rPr>
              <a:t>Avoir </a:t>
            </a:r>
            <a:r>
              <a:rPr lang="fr-BE" sz="1800" dirty="0">
                <a:latin typeface="Galano Classic"/>
              </a:rPr>
              <a:t>pour objet le développement et la promotion du tourisme de la commune</a:t>
            </a:r>
            <a:r>
              <a:rPr lang="fr-BE" sz="1800" dirty="0" smtClean="0">
                <a:latin typeface="Galano Classic"/>
              </a:rPr>
              <a:t>;</a:t>
            </a:r>
          </a:p>
          <a:p>
            <a:pPr algn="l">
              <a:lnSpc>
                <a:spcPct val="100000"/>
              </a:lnSpc>
              <a:spcBef>
                <a:spcPts val="0"/>
              </a:spcBef>
              <a:buClr>
                <a:srgbClr val="3ABFC2"/>
              </a:buClr>
            </a:pPr>
            <a:endParaRPr lang="fr-FR" sz="1800" dirty="0">
              <a:latin typeface="Galano Classic"/>
            </a:endParaRPr>
          </a:p>
          <a:p>
            <a:pPr marL="285750" indent="-285750" algn="l">
              <a:lnSpc>
                <a:spcPct val="100000"/>
              </a:lnSpc>
              <a:spcBef>
                <a:spcPts val="0"/>
              </a:spcBef>
              <a:buClr>
                <a:srgbClr val="3ABFC2"/>
              </a:buClr>
              <a:buFont typeface="Wingdings" panose="05000000000000000000" pitchFamily="2" charset="2"/>
              <a:buChar char="v"/>
            </a:pPr>
            <a:r>
              <a:rPr lang="fr-BE" sz="1800" dirty="0">
                <a:latin typeface="Galano Classic"/>
              </a:rPr>
              <a:t>E</a:t>
            </a:r>
            <a:r>
              <a:rPr lang="fr-BE" sz="1800" dirty="0" smtClean="0">
                <a:latin typeface="Galano Classic"/>
              </a:rPr>
              <a:t>tre </a:t>
            </a:r>
            <a:r>
              <a:rPr lang="fr-BE" sz="1800" dirty="0">
                <a:latin typeface="Galano Classic"/>
              </a:rPr>
              <a:t>doté d’un bureau d’accueil et d’information, indépendant d’une habitation privée</a:t>
            </a:r>
            <a:r>
              <a:rPr lang="fr-BE" sz="1800" dirty="0" smtClean="0">
                <a:latin typeface="Galano Classic"/>
              </a:rPr>
              <a:t>.</a:t>
            </a:r>
          </a:p>
          <a:p>
            <a:pPr algn="l">
              <a:lnSpc>
                <a:spcPct val="100000"/>
              </a:lnSpc>
              <a:spcBef>
                <a:spcPts val="0"/>
              </a:spcBef>
              <a:buClr>
                <a:srgbClr val="3ABFC2"/>
              </a:buClr>
            </a:pPr>
            <a:endParaRPr lang="fr-FR" sz="1800" dirty="0" smtClean="0">
              <a:latin typeface="Galano Classic"/>
            </a:endParaRPr>
          </a:p>
          <a:p>
            <a:pPr marL="285750" indent="-285750" algn="l">
              <a:lnSpc>
                <a:spcPct val="100000"/>
              </a:lnSpc>
              <a:spcBef>
                <a:spcPts val="0"/>
              </a:spcBef>
              <a:buClr>
                <a:srgbClr val="3ABFC2"/>
              </a:buClr>
              <a:buFont typeface="Wingdings" panose="05000000000000000000" pitchFamily="2" charset="2"/>
              <a:buChar char="v"/>
            </a:pPr>
            <a:r>
              <a:rPr lang="fr-BE" sz="1800" dirty="0" smtClean="0">
                <a:latin typeface="Galano Classic"/>
              </a:rPr>
              <a:t>Mettre </a:t>
            </a:r>
            <a:r>
              <a:rPr lang="fr-BE" sz="1800" dirty="0">
                <a:latin typeface="Galano Classic"/>
              </a:rPr>
              <a:t>à disposition du public une documentation touristique locale en ce compris toute publication émise par la maison du tourisme active sur le même territoire</a:t>
            </a:r>
            <a:r>
              <a:rPr lang="fr-BE" sz="1800" dirty="0" smtClean="0">
                <a:latin typeface="Galano Classic"/>
              </a:rPr>
              <a:t>;</a:t>
            </a:r>
          </a:p>
          <a:p>
            <a:pPr algn="l">
              <a:lnSpc>
                <a:spcPct val="100000"/>
              </a:lnSpc>
              <a:spcBef>
                <a:spcPts val="0"/>
              </a:spcBef>
              <a:buClr>
                <a:srgbClr val="3ABFC2"/>
              </a:buClr>
            </a:pPr>
            <a:endParaRPr lang="fr-FR" sz="1800" dirty="0">
              <a:solidFill>
                <a:srgbClr val="FF0000"/>
              </a:solidFill>
              <a:latin typeface="Galano Classic"/>
            </a:endParaRPr>
          </a:p>
          <a:p>
            <a:pPr marL="285750" indent="-285750" algn="l">
              <a:lnSpc>
                <a:spcPct val="100000"/>
              </a:lnSpc>
              <a:spcBef>
                <a:spcPts val="0"/>
              </a:spcBef>
              <a:buClr>
                <a:srgbClr val="3ABFC2"/>
              </a:buClr>
              <a:buFont typeface="Wingdings" panose="05000000000000000000" pitchFamily="2" charset="2"/>
              <a:buChar char="v"/>
            </a:pPr>
            <a:r>
              <a:rPr lang="fr-BE" sz="1800" dirty="0" smtClean="0">
                <a:latin typeface="Galano Classic"/>
              </a:rPr>
              <a:t>Respecter </a:t>
            </a:r>
            <a:r>
              <a:rPr lang="fr-BE" sz="1800" dirty="0">
                <a:latin typeface="Galano Classic"/>
              </a:rPr>
              <a:t>les heures d’ouverture du bureau d’accueil fixées par la décision de reconnaissance</a:t>
            </a:r>
            <a:r>
              <a:rPr lang="fr-BE" sz="1800" dirty="0" smtClean="0">
                <a:latin typeface="Galano Classic"/>
              </a:rPr>
              <a:t>.</a:t>
            </a:r>
          </a:p>
          <a:p>
            <a:pPr algn="l">
              <a:lnSpc>
                <a:spcPct val="100000"/>
              </a:lnSpc>
              <a:spcBef>
                <a:spcPts val="0"/>
              </a:spcBef>
              <a:buClr>
                <a:srgbClr val="3ABFC2"/>
              </a:buClr>
            </a:pPr>
            <a:endParaRPr lang="fr-BE" sz="1800" dirty="0">
              <a:latin typeface="Galano Classic"/>
            </a:endParaRPr>
          </a:p>
          <a:p>
            <a:pPr marL="285750" indent="-285750" algn="l">
              <a:lnSpc>
                <a:spcPct val="100000"/>
              </a:lnSpc>
              <a:spcBef>
                <a:spcPts val="0"/>
              </a:spcBef>
              <a:buClr>
                <a:srgbClr val="3ABFC2"/>
              </a:buClr>
              <a:buFont typeface="Wingdings" panose="05000000000000000000" pitchFamily="2" charset="2"/>
              <a:buChar char="v"/>
            </a:pPr>
            <a:r>
              <a:rPr lang="fr-BE" sz="1800" b="1" dirty="0">
                <a:solidFill>
                  <a:srgbClr val="FF0000"/>
                </a:solidFill>
                <a:latin typeface="Galano Classic"/>
              </a:rPr>
              <a:t>Est abrogé </a:t>
            </a:r>
            <a:r>
              <a:rPr lang="fr-BE" sz="1800" dirty="0">
                <a:solidFill>
                  <a:srgbClr val="FF0000"/>
                </a:solidFill>
                <a:latin typeface="Galano Classic"/>
              </a:rPr>
              <a:t>: disposer d’un système d’informations touristiques, accessible également en dehors des heures d’ouverture, soit par téléphone, soit par tout autre moyen de </a:t>
            </a:r>
            <a:r>
              <a:rPr lang="fr-BE" sz="1800" dirty="0" smtClean="0">
                <a:solidFill>
                  <a:srgbClr val="FF0000"/>
                </a:solidFill>
                <a:latin typeface="Galano Classic"/>
              </a:rPr>
              <a:t>communication</a:t>
            </a:r>
            <a:r>
              <a:rPr lang="fr-BE" sz="1800" i="1" dirty="0">
                <a:solidFill>
                  <a:srgbClr val="FF0000"/>
                </a:solidFill>
                <a:latin typeface="Galano Classic"/>
              </a:rPr>
              <a:t>.</a:t>
            </a:r>
            <a:endParaRPr lang="fr-FR" sz="1800" i="1" dirty="0">
              <a:solidFill>
                <a:srgbClr val="FF0000"/>
              </a:solidFill>
              <a:latin typeface="Galano Classic"/>
            </a:endParaRPr>
          </a:p>
          <a:p>
            <a:pPr>
              <a:buClr>
                <a:srgbClr val="3ABFC2"/>
              </a:buClr>
            </a:pPr>
            <a:endParaRPr lang="fr-BE" dirty="0"/>
          </a:p>
        </p:txBody>
      </p:sp>
    </p:spTree>
    <p:extLst>
      <p:ext uri="{BB962C8B-B14F-4D97-AF65-F5344CB8AC3E}">
        <p14:creationId xmlns:p14="http://schemas.microsoft.com/office/powerpoint/2010/main" val="3251039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925483" y="542954"/>
            <a:ext cx="10338261" cy="4802129"/>
          </a:xfrm>
        </p:spPr>
        <p:txBody>
          <a:bodyPr/>
          <a:lstStyle/>
          <a:p>
            <a:r>
              <a:rPr lang="fr-BE" sz="2000" b="1" u="sng" dirty="0" smtClean="0">
                <a:solidFill>
                  <a:srgbClr val="ED1A3B"/>
                </a:solidFill>
                <a:latin typeface="Galano Classic"/>
              </a:rPr>
              <a:t>Modifications concernant les SI et OT</a:t>
            </a:r>
          </a:p>
          <a:p>
            <a:endParaRPr lang="fr-BE" b="1" u="sng" dirty="0">
              <a:solidFill>
                <a:srgbClr val="ED1A3B"/>
              </a:solidFill>
              <a:latin typeface="Galano Classic"/>
            </a:endParaRPr>
          </a:p>
          <a:p>
            <a:pPr algn="l"/>
            <a:r>
              <a:rPr lang="fr-BE" sz="1800" b="1" u="sng" dirty="0" smtClean="0">
                <a:latin typeface="Galano Classic"/>
              </a:rPr>
              <a:t>Heures d’ouvertures</a:t>
            </a:r>
            <a:r>
              <a:rPr lang="fr-BE" sz="2000" dirty="0" smtClean="0">
                <a:latin typeface="Galano Classic"/>
              </a:rPr>
              <a:t>: </a:t>
            </a:r>
            <a:endParaRPr lang="fr-BE" sz="2000" dirty="0">
              <a:latin typeface="Galano Classic"/>
            </a:endParaRPr>
          </a:p>
        </p:txBody>
      </p:sp>
      <p:graphicFrame>
        <p:nvGraphicFramePr>
          <p:cNvPr id="4" name="Tableau 3"/>
          <p:cNvGraphicFramePr>
            <a:graphicFrameLocks noGrp="1"/>
          </p:cNvGraphicFramePr>
          <p:nvPr>
            <p:extLst>
              <p:ext uri="{D42A27DB-BD31-4B8C-83A1-F6EECF244321}">
                <p14:modId xmlns:p14="http://schemas.microsoft.com/office/powerpoint/2010/main" val="1936871474"/>
              </p:ext>
            </p:extLst>
          </p:nvPr>
        </p:nvGraphicFramePr>
        <p:xfrm>
          <a:off x="947648" y="2104352"/>
          <a:ext cx="10316096" cy="3094697"/>
        </p:xfrm>
        <a:graphic>
          <a:graphicData uri="http://schemas.openxmlformats.org/drawingml/2006/table">
            <a:tbl>
              <a:tblPr firstRow="1" bandRow="1">
                <a:tableStyleId>{5C22544A-7EE6-4342-B048-85BDC9FD1C3A}</a:tableStyleId>
              </a:tblPr>
              <a:tblGrid>
                <a:gridCol w="4596941">
                  <a:extLst>
                    <a:ext uri="{9D8B030D-6E8A-4147-A177-3AD203B41FA5}">
                      <a16:colId xmlns:a16="http://schemas.microsoft.com/office/drawing/2014/main" val="3395987697"/>
                    </a:ext>
                  </a:extLst>
                </a:gridCol>
                <a:gridCol w="5719155">
                  <a:extLst>
                    <a:ext uri="{9D8B030D-6E8A-4147-A177-3AD203B41FA5}">
                      <a16:colId xmlns:a16="http://schemas.microsoft.com/office/drawing/2014/main" val="413546601"/>
                    </a:ext>
                  </a:extLst>
                </a:gridCol>
              </a:tblGrid>
              <a:tr h="254279">
                <a:tc>
                  <a:txBody>
                    <a:bodyPr/>
                    <a:lstStyle/>
                    <a:p>
                      <a:pPr algn="ctr"/>
                      <a:r>
                        <a:rPr lang="fr-BE" sz="1200" dirty="0" smtClean="0">
                          <a:latin typeface="Galano Classic"/>
                        </a:rPr>
                        <a:t>AVANT</a:t>
                      </a:r>
                      <a:endParaRPr lang="fr-BE" sz="1200" dirty="0">
                        <a:latin typeface="Galano Classic"/>
                      </a:endParaRPr>
                    </a:p>
                  </a:txBody>
                  <a:tcPr>
                    <a:solidFill>
                      <a:srgbClr val="ED1A3B"/>
                    </a:solidFill>
                  </a:tcPr>
                </a:tc>
                <a:tc>
                  <a:txBody>
                    <a:bodyPr/>
                    <a:lstStyle/>
                    <a:p>
                      <a:pPr algn="ctr"/>
                      <a:r>
                        <a:rPr lang="fr-BE" sz="1200" dirty="0" smtClean="0">
                          <a:latin typeface="Galano Classic"/>
                        </a:rPr>
                        <a:t>DESORMAIS</a:t>
                      </a:r>
                      <a:endParaRPr lang="fr-BE" sz="1200" dirty="0">
                        <a:latin typeface="Galano Classic"/>
                      </a:endParaRPr>
                    </a:p>
                  </a:txBody>
                  <a:tcPr>
                    <a:solidFill>
                      <a:srgbClr val="ED1A3B"/>
                    </a:solidFill>
                  </a:tcPr>
                </a:tc>
                <a:extLst>
                  <a:ext uri="{0D108BD9-81ED-4DB2-BD59-A6C34878D82A}">
                    <a16:rowId xmlns:a16="http://schemas.microsoft.com/office/drawing/2014/main" val="3059144494"/>
                  </a:ext>
                </a:extLst>
              </a:tr>
              <a:tr h="593317">
                <a:tc>
                  <a:txBody>
                    <a:bodyPr/>
                    <a:lstStyle/>
                    <a:p>
                      <a:r>
                        <a:rPr lang="fr-BE" sz="1200" dirty="0" smtClean="0">
                          <a:latin typeface="Galano Classic"/>
                        </a:rPr>
                        <a:t>Au</a:t>
                      </a:r>
                      <a:r>
                        <a:rPr lang="fr-BE" sz="1200" baseline="0" dirty="0" smtClean="0">
                          <a:latin typeface="Galano Classic"/>
                        </a:rPr>
                        <a:t> moins 100 jours / an</a:t>
                      </a:r>
                      <a:endParaRPr lang="fr-BE" sz="1200" dirty="0">
                        <a:latin typeface="Galano Classic"/>
                      </a:endParaRPr>
                    </a:p>
                  </a:txBody>
                  <a:tcPr>
                    <a:solidFill>
                      <a:srgbClr val="3ABFC2"/>
                    </a:solidFill>
                  </a:tcPr>
                </a:tc>
                <a:tc>
                  <a:txBody>
                    <a:bodyPr/>
                    <a:lstStyle/>
                    <a:p>
                      <a:r>
                        <a:rPr lang="fr-BE" sz="1200" dirty="0" smtClean="0">
                          <a:latin typeface="Galano Classic"/>
                        </a:rPr>
                        <a:t>Au moins 100 jours / an</a:t>
                      </a:r>
                    </a:p>
                    <a:p>
                      <a:r>
                        <a:rPr lang="fr-BE" sz="1200" dirty="0" smtClean="0">
                          <a:solidFill>
                            <a:srgbClr val="ED1A3B"/>
                          </a:solidFill>
                          <a:latin typeface="Galano Classic"/>
                        </a:rPr>
                        <a:t>! Réduction possible (min.60j) si convention de collaboration</a:t>
                      </a:r>
                      <a:r>
                        <a:rPr lang="fr-BE" sz="1200" baseline="0" dirty="0" smtClean="0">
                          <a:solidFill>
                            <a:srgbClr val="ED1A3B"/>
                          </a:solidFill>
                          <a:latin typeface="Galano Classic"/>
                        </a:rPr>
                        <a:t> conclue avec la MT du ressort et si accueil commun </a:t>
                      </a:r>
                      <a:endParaRPr lang="fr-BE" sz="1200" dirty="0">
                        <a:solidFill>
                          <a:srgbClr val="ED1A3B"/>
                        </a:solidFill>
                        <a:latin typeface="Galano Classic"/>
                      </a:endParaRPr>
                    </a:p>
                  </a:txBody>
                  <a:tcPr>
                    <a:solidFill>
                      <a:srgbClr val="3ABFC2"/>
                    </a:solidFill>
                  </a:tcPr>
                </a:tc>
                <a:extLst>
                  <a:ext uri="{0D108BD9-81ED-4DB2-BD59-A6C34878D82A}">
                    <a16:rowId xmlns:a16="http://schemas.microsoft.com/office/drawing/2014/main" val="2871948349"/>
                  </a:ext>
                </a:extLst>
              </a:tr>
              <a:tr h="254279">
                <a:tc>
                  <a:txBody>
                    <a:bodyPr/>
                    <a:lstStyle/>
                    <a:p>
                      <a:r>
                        <a:rPr lang="fr-BE" sz="1200" dirty="0" smtClean="0">
                          <a:latin typeface="Galano Classic"/>
                        </a:rPr>
                        <a:t>Tous les Week-End</a:t>
                      </a:r>
                      <a:r>
                        <a:rPr lang="fr-BE" sz="1200" baseline="0" dirty="0" smtClean="0">
                          <a:latin typeface="Galano Classic"/>
                        </a:rPr>
                        <a:t> de vacances </a:t>
                      </a:r>
                      <a:endParaRPr lang="fr-BE" sz="1200" dirty="0">
                        <a:latin typeface="Galano Classic"/>
                      </a:endParaRPr>
                    </a:p>
                  </a:txBody>
                  <a:tcPr>
                    <a:solidFill>
                      <a:srgbClr val="DBF3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200" dirty="0" smtClean="0">
                          <a:latin typeface="Galano Classic"/>
                        </a:rPr>
                        <a:t>Tous les Week-End</a:t>
                      </a:r>
                      <a:r>
                        <a:rPr lang="fr-BE" sz="1200" baseline="0" dirty="0" smtClean="0">
                          <a:latin typeface="Galano Classic"/>
                        </a:rPr>
                        <a:t> de vacances </a:t>
                      </a:r>
                      <a:endParaRPr lang="fr-BE" sz="1200" dirty="0" smtClean="0">
                        <a:latin typeface="Galano Classic"/>
                      </a:endParaRPr>
                    </a:p>
                  </a:txBody>
                  <a:tcPr>
                    <a:solidFill>
                      <a:srgbClr val="DBF3F4"/>
                    </a:solidFill>
                  </a:tcPr>
                </a:tc>
                <a:extLst>
                  <a:ext uri="{0D108BD9-81ED-4DB2-BD59-A6C34878D82A}">
                    <a16:rowId xmlns:a16="http://schemas.microsoft.com/office/drawing/2014/main" val="3099532776"/>
                  </a:ext>
                </a:extLst>
              </a:tr>
              <a:tr h="254279">
                <a:tc>
                  <a:txBody>
                    <a:bodyPr/>
                    <a:lstStyle/>
                    <a:p>
                      <a:r>
                        <a:rPr lang="fr-BE" sz="1200" dirty="0" smtClean="0">
                          <a:latin typeface="Galano Classic"/>
                        </a:rPr>
                        <a:t>Au moins 4</a:t>
                      </a:r>
                      <a:r>
                        <a:rPr lang="fr-BE" sz="1200" baseline="0" dirty="0" smtClean="0">
                          <a:latin typeface="Galano Classic"/>
                        </a:rPr>
                        <a:t> heures / jour</a:t>
                      </a:r>
                      <a:endParaRPr lang="fr-BE" sz="1200" dirty="0">
                        <a:latin typeface="Galano Classic"/>
                      </a:endParaRPr>
                    </a:p>
                  </a:txBody>
                  <a:tcPr>
                    <a:solidFill>
                      <a:srgbClr val="A6E2E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200" dirty="0" smtClean="0">
                          <a:latin typeface="Galano Classic"/>
                        </a:rPr>
                        <a:t>Au moins 4</a:t>
                      </a:r>
                      <a:r>
                        <a:rPr lang="fr-BE" sz="1200" baseline="0" dirty="0" smtClean="0">
                          <a:latin typeface="Galano Classic"/>
                        </a:rPr>
                        <a:t> heures / jour</a:t>
                      </a:r>
                      <a:endParaRPr lang="fr-BE" sz="1200" dirty="0" smtClean="0">
                        <a:latin typeface="Galano Classic"/>
                      </a:endParaRPr>
                    </a:p>
                  </a:txBody>
                  <a:tcPr>
                    <a:solidFill>
                      <a:srgbClr val="A6E2E3"/>
                    </a:solidFill>
                  </a:tcPr>
                </a:tc>
                <a:extLst>
                  <a:ext uri="{0D108BD9-81ED-4DB2-BD59-A6C34878D82A}">
                    <a16:rowId xmlns:a16="http://schemas.microsoft.com/office/drawing/2014/main" val="961690016"/>
                  </a:ext>
                </a:extLst>
              </a:tr>
              <a:tr h="1631657">
                <a:tc>
                  <a:txBody>
                    <a:bodyPr/>
                    <a:lstStyle/>
                    <a:p>
                      <a:r>
                        <a:rPr lang="fr-BE" sz="1200" dirty="0" smtClean="0">
                          <a:latin typeface="Galano Classic"/>
                        </a:rPr>
                        <a:t>Week-End de</a:t>
                      </a:r>
                      <a:r>
                        <a:rPr lang="fr-BE" sz="1200" baseline="0" dirty="0" smtClean="0">
                          <a:latin typeface="Galano Classic"/>
                        </a:rPr>
                        <a:t> vacances:</a:t>
                      </a:r>
                    </a:p>
                    <a:p>
                      <a:pPr marL="285750" indent="-285750">
                        <a:buFont typeface="Arial" panose="020B0604020202020204" pitchFamily="34" charset="0"/>
                        <a:buChar char="•"/>
                      </a:pPr>
                      <a:r>
                        <a:rPr lang="fr-BE" sz="1200" baseline="0" dirty="0" smtClean="0">
                          <a:latin typeface="Galano Classic"/>
                        </a:rPr>
                        <a:t>tous ceux de juillet et aout </a:t>
                      </a:r>
                    </a:p>
                    <a:p>
                      <a:pPr marL="285750" indent="-285750">
                        <a:buFont typeface="Arial" panose="020B0604020202020204" pitchFamily="34" charset="0"/>
                        <a:buChar char="•"/>
                      </a:pPr>
                      <a:r>
                        <a:rPr lang="fr-BE" sz="1200" baseline="0" dirty="0" smtClean="0">
                          <a:latin typeface="Galano Classic"/>
                        </a:rPr>
                        <a:t>3 WE au choix parmi</a:t>
                      </a:r>
                    </a:p>
                    <a:p>
                      <a:pPr marL="0" indent="0">
                        <a:buFont typeface="Arial" panose="020B0604020202020204" pitchFamily="34" charset="0"/>
                        <a:buNone/>
                      </a:pPr>
                      <a:r>
                        <a:rPr lang="fr-BE" sz="1200" baseline="0" dirty="0" smtClean="0">
                          <a:latin typeface="Galano Classic"/>
                        </a:rPr>
                        <a:t>- celui de Pâques </a:t>
                      </a:r>
                    </a:p>
                    <a:p>
                      <a:pPr marL="0" indent="0">
                        <a:buFont typeface="Arial" panose="020B0604020202020204" pitchFamily="34" charset="0"/>
                        <a:buNone/>
                      </a:pPr>
                      <a:r>
                        <a:rPr lang="fr-BE" sz="1200" baseline="0" dirty="0" smtClean="0">
                          <a:latin typeface="Galano Classic"/>
                        </a:rPr>
                        <a:t>- celui qui précède ou suit le 25/12 ou le 1/1</a:t>
                      </a:r>
                    </a:p>
                    <a:p>
                      <a:pPr marL="0" indent="0">
                        <a:buFont typeface="Arial" panose="020B0604020202020204" pitchFamily="34" charset="0"/>
                        <a:buNone/>
                      </a:pPr>
                      <a:r>
                        <a:rPr lang="fr-BE" sz="1200" baseline="0" dirty="0" smtClean="0">
                          <a:latin typeface="Galano Classic"/>
                        </a:rPr>
                        <a:t>- le dernier de juin ou le 1</a:t>
                      </a:r>
                      <a:r>
                        <a:rPr lang="fr-BE" sz="1200" baseline="30000" dirty="0" smtClean="0">
                          <a:latin typeface="Galano Classic"/>
                        </a:rPr>
                        <a:t>er</a:t>
                      </a:r>
                      <a:r>
                        <a:rPr lang="fr-BE" sz="1200" baseline="0" dirty="0" smtClean="0">
                          <a:latin typeface="Galano Classic"/>
                        </a:rPr>
                        <a:t> de septembre </a:t>
                      </a:r>
                    </a:p>
                    <a:p>
                      <a:pPr marL="0" indent="0">
                        <a:buFont typeface="Arial" panose="020B0604020202020204" pitchFamily="34" charset="0"/>
                        <a:buNone/>
                      </a:pPr>
                      <a:r>
                        <a:rPr lang="fr-BE" sz="1200" baseline="0" dirty="0" smtClean="0">
                          <a:latin typeface="Galano Classic"/>
                        </a:rPr>
                        <a:t>- ceux des vacances scolaires de Pâques </a:t>
                      </a:r>
                    </a:p>
                  </a:txBody>
                  <a:tcPr>
                    <a:solidFill>
                      <a:srgbClr val="DBF3F4"/>
                    </a:solidFill>
                  </a:tcPr>
                </a:tc>
                <a:tc>
                  <a:txBody>
                    <a:bodyPr/>
                    <a:lstStyle/>
                    <a:p>
                      <a:r>
                        <a:rPr lang="fr-BE" sz="1200" dirty="0" smtClean="0">
                          <a:latin typeface="Galano Classic"/>
                        </a:rPr>
                        <a:t>Week-End de</a:t>
                      </a:r>
                      <a:r>
                        <a:rPr lang="fr-BE" sz="1200" baseline="0" dirty="0" smtClean="0">
                          <a:latin typeface="Galano Classic"/>
                        </a:rPr>
                        <a:t> vacances:</a:t>
                      </a:r>
                    </a:p>
                    <a:p>
                      <a:pPr marL="285750" indent="-285750">
                        <a:buFont typeface="Arial" panose="020B0604020202020204" pitchFamily="34" charset="0"/>
                        <a:buChar char="•"/>
                      </a:pPr>
                      <a:r>
                        <a:rPr lang="fr-BE" sz="1200" baseline="0" dirty="0" smtClean="0">
                          <a:latin typeface="Galano Classic"/>
                        </a:rPr>
                        <a:t>tous ceux de juillet et aout </a:t>
                      </a:r>
                    </a:p>
                    <a:p>
                      <a:pPr marL="285750" indent="-285750">
                        <a:buFont typeface="Arial" panose="020B0604020202020204" pitchFamily="34" charset="0"/>
                        <a:buChar char="•"/>
                      </a:pPr>
                      <a:r>
                        <a:rPr lang="fr-BE" sz="1200" baseline="0" dirty="0" smtClean="0">
                          <a:latin typeface="Galano Classic"/>
                        </a:rPr>
                        <a:t>3 WE au choix pendant les autres congés scolaires </a:t>
                      </a:r>
                    </a:p>
                    <a:p>
                      <a:pPr marL="0" indent="0">
                        <a:buFont typeface="Arial" panose="020B0604020202020204" pitchFamily="34" charset="0"/>
                        <a:buNone/>
                      </a:pPr>
                      <a:endParaRPr lang="fr-BE" sz="1200" baseline="0" dirty="0" smtClean="0">
                        <a:latin typeface="Galano Classic"/>
                      </a:endParaRPr>
                    </a:p>
                    <a:p>
                      <a:endParaRPr lang="fr-BE" sz="1200" dirty="0">
                        <a:latin typeface="Galano Classic"/>
                      </a:endParaRPr>
                    </a:p>
                  </a:txBody>
                  <a:tcPr>
                    <a:solidFill>
                      <a:srgbClr val="DBF3F4"/>
                    </a:solidFill>
                  </a:tcPr>
                </a:tc>
                <a:extLst>
                  <a:ext uri="{0D108BD9-81ED-4DB2-BD59-A6C34878D82A}">
                    <a16:rowId xmlns:a16="http://schemas.microsoft.com/office/drawing/2014/main" val="251334861"/>
                  </a:ext>
                </a:extLst>
              </a:tr>
            </a:tbl>
          </a:graphicData>
        </a:graphic>
      </p:graphicFrame>
    </p:spTree>
    <p:extLst>
      <p:ext uri="{BB962C8B-B14F-4D97-AF65-F5344CB8AC3E}">
        <p14:creationId xmlns:p14="http://schemas.microsoft.com/office/powerpoint/2010/main" val="179749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1448</TotalTime>
  <Words>3604</Words>
  <Application>Microsoft Office PowerPoint</Application>
  <PresentationFormat>Grand écran</PresentationFormat>
  <Paragraphs>753</Paragraphs>
  <Slides>44</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44</vt:i4>
      </vt:variant>
    </vt:vector>
  </HeadingPairs>
  <TitlesOfParts>
    <vt:vector size="54" baseType="lpstr">
      <vt:lpstr>Arial</vt:lpstr>
      <vt:lpstr>Calibri</vt:lpstr>
      <vt:lpstr>Calibri Light</vt:lpstr>
      <vt:lpstr>Courier New</vt:lpstr>
      <vt:lpstr>Galano Classic</vt:lpstr>
      <vt:lpstr>Glasso</vt:lpstr>
      <vt:lpstr>Lato Medium</vt:lpstr>
      <vt:lpstr>Times New Roman</vt:lpstr>
      <vt:lpstr>Wingdings</vt:lpstr>
      <vt:lpstr>Thème Office</vt:lpstr>
      <vt:lpstr>Nouvelles dispositions du Code Wallon du Tourisme </vt:lpstr>
      <vt:lpstr>1.  INFORMATIONS GENERALES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2.  SUBVENTIONS       DE FONCTIONNEMNT ET D ANIMATION </vt:lpstr>
      <vt:lpstr>Subvention de fonctionnement et d’animation (Art65 D)</vt:lpstr>
      <vt:lpstr>Présentation PowerPoint</vt:lpstr>
      <vt:lpstr>       Subvention de fonctionnement et d’animation (Art65 D) </vt:lpstr>
      <vt:lpstr>Subvention de fonctionnement et d’animation (Art65 D) </vt:lpstr>
      <vt:lpstr>Subvention de fonctionnement et d’animation (Art65 D) </vt:lpstr>
      <vt:lpstr>Présentation PowerPoint</vt:lpstr>
      <vt:lpstr>3. SUBVENTIONS      DE PROMOTION </vt:lpstr>
      <vt:lpstr>Subvention de promotion (Art.584D)</vt:lpstr>
      <vt:lpstr>Subvention de promotion (Art.584D)</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SYNTHESE – OGANISMES TOURISTIQUES </vt:lpstr>
      <vt:lpstr>Présentation PowerPoint</vt:lpstr>
      <vt:lpstr>  4. SUBVENTIONS      AUX ATTRACTIONS TOURISTIQUES      ET AUX ASSOCIATIONS A VOCATION REGIONALES  </vt:lpstr>
      <vt:lpstr>Subvention de promotion</vt:lpstr>
      <vt:lpstr>Présentation PowerPoint</vt:lpstr>
      <vt:lpstr>Présentation PowerPoint</vt:lpstr>
      <vt:lpstr>Présentation PowerPoint</vt:lpstr>
      <vt:lpstr>Présentation PowerPoint</vt:lpstr>
      <vt:lpstr>  5. SUBVENTIONS      POUR L ACHAT DE MOBILIER ET DE MATERIEL </vt:lpstr>
      <vt:lpstr>Présentation PowerPoint</vt:lpstr>
      <vt:lpstr>Présentation PowerPoint</vt:lpstr>
      <vt:lpstr>Présentation PowerPoint</vt:lpstr>
      <vt:lpstr>Présentation PowerPoint</vt:lpstr>
      <vt:lpstr>Présentation PowerPoint</vt:lpstr>
      <vt:lpstr>Présentation PowerPoint</vt:lpstr>
      <vt:lpstr>  7. COMPOSITION DE LA DIRECTION DES ORGANISMES        TOURISTIQUES EN CHARGE DU NUMERIQUE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Brigitte V.</dc:creator>
  <cp:lastModifiedBy>Aurore Lunardi</cp:lastModifiedBy>
  <cp:revision>140</cp:revision>
  <dcterms:created xsi:type="dcterms:W3CDTF">2018-01-02T11:00:24Z</dcterms:created>
  <dcterms:modified xsi:type="dcterms:W3CDTF">2018-11-22T14:35:58Z</dcterms:modified>
</cp:coreProperties>
</file>